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charts/chart3.xml" ContentType="application/vnd.openxmlformats-officedocument.drawingml.chart+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charts/chart4.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notesSlides/notesSlide13.xml" ContentType="application/vnd.openxmlformats-officedocument.presentationml.notesSlide+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5.xml" ContentType="application/vnd.openxmlformats-officedocument.drawingml.chart+xml"/>
  <Override PartName="/ppt/notesSlides/notesSlide31.xml" ContentType="application/vnd.openxmlformats-officedocument.presentationml.notesSlide+xml"/>
  <Override PartName="/ppt/charts/chart16.xml" ContentType="application/vnd.openxmlformats-officedocument.drawingml.chart+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notesSlides/notesSlide34.xml" ContentType="application/vnd.openxmlformats-officedocument.presentationml.notesSlide+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notesSlides/notesSlide35.xml" ContentType="application/vnd.openxmlformats-officedocument.presentationml.notesSlide+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28.xml" ContentType="application/vnd.openxmlformats-officedocument.drawingml.chart+xml"/>
  <Override PartName="/ppt/notesSlides/notesSlide37.xml" ContentType="application/vnd.openxmlformats-officedocument.presentationml.notesSlide+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notesSlides/notesSlide3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2.xml" ContentType="application/vnd.openxmlformats-officedocument.presentationml.notesSlide+xml"/>
  <Override PartName="/ppt/charts/chart33.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294" r:id="rId3"/>
    <p:sldId id="313" r:id="rId4"/>
    <p:sldId id="471" r:id="rId5"/>
    <p:sldId id="377" r:id="rId6"/>
    <p:sldId id="368" r:id="rId7"/>
    <p:sldId id="403" r:id="rId8"/>
    <p:sldId id="548" r:id="rId9"/>
    <p:sldId id="549" r:id="rId10"/>
    <p:sldId id="456" r:id="rId11"/>
    <p:sldId id="558" r:id="rId12"/>
    <p:sldId id="405" r:id="rId13"/>
    <p:sldId id="406" r:id="rId14"/>
    <p:sldId id="407" r:id="rId15"/>
    <p:sldId id="408" r:id="rId16"/>
    <p:sldId id="446" r:id="rId17"/>
    <p:sldId id="539" r:id="rId18"/>
    <p:sldId id="443" r:id="rId19"/>
    <p:sldId id="457" r:id="rId20"/>
    <p:sldId id="540" r:id="rId21"/>
    <p:sldId id="470" r:id="rId22"/>
    <p:sldId id="559" r:id="rId23"/>
    <p:sldId id="560" r:id="rId24"/>
    <p:sldId id="561" r:id="rId25"/>
    <p:sldId id="562" r:id="rId26"/>
    <p:sldId id="541" r:id="rId27"/>
    <p:sldId id="477" r:id="rId28"/>
    <p:sldId id="528" r:id="rId29"/>
    <p:sldId id="542" r:id="rId30"/>
    <p:sldId id="468" r:id="rId31"/>
    <p:sldId id="409" r:id="rId32"/>
    <p:sldId id="410" r:id="rId33"/>
    <p:sldId id="411" r:id="rId34"/>
    <p:sldId id="412" r:id="rId35"/>
    <p:sldId id="413" r:id="rId36"/>
    <p:sldId id="543" r:id="rId37"/>
    <p:sldId id="529" r:id="rId38"/>
    <p:sldId id="545" r:id="rId39"/>
    <p:sldId id="474" r:id="rId40"/>
    <p:sldId id="546" r:id="rId41"/>
    <p:sldId id="415" r:id="rId42"/>
    <p:sldId id="416" r:id="rId43"/>
    <p:sldId id="547" r:id="rId44"/>
    <p:sldId id="449" r:id="rId45"/>
    <p:sldId id="472" r:id="rId46"/>
    <p:sldId id="552" r:id="rId47"/>
    <p:sldId id="554" r:id="rId48"/>
    <p:sldId id="555" r:id="rId49"/>
    <p:sldId id="556" r:id="rId50"/>
    <p:sldId id="563" r:id="rId51"/>
    <p:sldId id="557" r:id="rId52"/>
    <p:sldId id="491" r:id="rId53"/>
    <p:sldId id="417" r:id="rId54"/>
    <p:sldId id="418" r:id="rId55"/>
    <p:sldId id="419" r:id="rId56"/>
    <p:sldId id="423" r:id="rId57"/>
    <p:sldId id="424" r:id="rId58"/>
    <p:sldId id="425" r:id="rId59"/>
    <p:sldId id="426" r:id="rId60"/>
    <p:sldId id="427" r:id="rId61"/>
    <p:sldId id="428" r:id="rId62"/>
    <p:sldId id="429" r:id="rId63"/>
    <p:sldId id="430" r:id="rId64"/>
    <p:sldId id="431" r:id="rId65"/>
    <p:sldId id="432" r:id="rId66"/>
    <p:sldId id="433" r:id="rId67"/>
    <p:sldId id="434" r:id="rId68"/>
    <p:sldId id="435" r:id="rId69"/>
    <p:sldId id="436" r:id="rId70"/>
    <p:sldId id="454" r:id="rId71"/>
    <p:sldId id="525" r:id="rId72"/>
    <p:sldId id="519" r:id="rId73"/>
    <p:sldId id="521" r:id="rId74"/>
    <p:sldId id="524" r:id="rId75"/>
    <p:sldId id="550" r:id="rId76"/>
    <p:sldId id="551" r:id="rId77"/>
    <p:sldId id="544" r:id="rId78"/>
    <p:sldId id="522" r:id="rId79"/>
    <p:sldId id="531"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80" userDrawn="1">
          <p15:clr>
            <a:srgbClr val="A4A3A4"/>
          </p15:clr>
        </p15:guide>
        <p15:guide id="2" pos="1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66" autoAdjust="0"/>
    <p:restoredTop sz="86199" autoAdjust="0"/>
  </p:normalViewPr>
  <p:slideViewPr>
    <p:cSldViewPr snapToGrid="0" snapToObjects="1" showGuides="1">
      <p:cViewPr varScale="1">
        <p:scale>
          <a:sx n="99" d="100"/>
          <a:sy n="99" d="100"/>
        </p:scale>
        <p:origin x="2124" y="72"/>
      </p:cViewPr>
      <p:guideLst>
        <p:guide orient="horz" pos="4080"/>
        <p:guide pos="192"/>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2.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3.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4.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5.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6.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7.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0.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1.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2.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5.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6.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28.xml.rels><?xml version="1.0" encoding="UTF-8" standalone="yes"?>
<Relationships xmlns="http://schemas.openxmlformats.org/package/2006/relationships"><Relationship Id="rId1" Type="http://schemas.openxmlformats.org/officeDocument/2006/relationships/oleObject" Target="HD:Users:Natalia:Dropbox:teaching:2015_03_26_introduction_to_fMRI_boston:BOLD_time_course.xlsx" TargetMode="External"/></Relationships>
</file>

<file path=ppt/charts/_rels/chart29.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HD:Users:Natalia:Dropbox:teaching:2015_03_26_introduction_to_fMRI_boston:BOLD_time_course.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HD:Users:Natalia:SpiderOak%20Hive:teaching:2015_03_26_introduction_to_fMRI_boston:BOLD_time_cours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1"/>
          <c:order val="0"/>
          <c:tx>
            <c:strRef>
              <c:f>Sheet1!$C$1</c:f>
              <c:strCache>
                <c:ptCount val="1"/>
                <c:pt idx="0">
                  <c:v>stimulus function</c:v>
                </c:pt>
              </c:strCache>
            </c:strRef>
          </c:tx>
          <c:spPr>
            <a:ln>
              <a:solidFill>
                <a:schemeClr val="accent1"/>
              </a:solidFill>
            </a:ln>
          </c:spPr>
          <c:marker>
            <c:symbol val="diamond"/>
            <c:size val="9"/>
            <c:spPr>
              <a:solidFill>
                <a:schemeClr val="tx2">
                  <a:lumMod val="60000"/>
                  <a:lumOff val="40000"/>
                </a:schemeClr>
              </a:solidFill>
              <a:ln>
                <a:solidFill>
                  <a:schemeClr val="accent1"/>
                </a:solidFill>
              </a:ln>
            </c:spPr>
          </c:marker>
          <c:cat>
            <c:numRef>
              <c:f>Sheet1!$B$2:$B$4</c:f>
              <c:numCache>
                <c:formatCode>#,#00</c:formatCode>
                <c:ptCount val="3"/>
                <c:pt idx="0">
                  <c:v>0</c:v>
                </c:pt>
                <c:pt idx="1">
                  <c:v>2.5</c:v>
                </c:pt>
                <c:pt idx="2">
                  <c:v>5</c:v>
                </c:pt>
              </c:numCache>
            </c:numRef>
          </c:cat>
          <c:val>
            <c:numRef>
              <c:f>Sheet1!$C$2:$C$4</c:f>
              <c:numCache>
                <c:formatCode>General</c:formatCode>
                <c:ptCount val="3"/>
                <c:pt idx="0">
                  <c:v>1</c:v>
                </c:pt>
                <c:pt idx="1">
                  <c:v>1</c:v>
                </c:pt>
                <c:pt idx="2">
                  <c:v>1</c:v>
                </c:pt>
              </c:numCache>
            </c:numRef>
          </c:val>
          <c:smooth val="0"/>
          <c:extLst>
            <c:ext xmlns:c16="http://schemas.microsoft.com/office/drawing/2014/chart" uri="{C3380CC4-5D6E-409C-BE32-E72D297353CC}">
              <c16:uniqueId val="{00000000-EBDB-40E0-AA91-A4959C9B374D}"/>
            </c:ext>
          </c:extLst>
        </c:ser>
        <c:dLbls>
          <c:showLegendKey val="0"/>
          <c:showVal val="0"/>
          <c:showCatName val="0"/>
          <c:showSerName val="0"/>
          <c:showPercent val="0"/>
          <c:showBubbleSize val="0"/>
        </c:dLbls>
        <c:marker val="1"/>
        <c:smooth val="0"/>
        <c:axId val="-2108667928"/>
        <c:axId val="-2108318504"/>
      </c:lineChart>
      <c:catAx>
        <c:axId val="-2108667928"/>
        <c:scaling>
          <c:orientation val="minMax"/>
        </c:scaling>
        <c:delete val="0"/>
        <c:axPos val="b"/>
        <c:title>
          <c:tx>
            <c:rich>
              <a:bodyPr/>
              <a:lstStyle/>
              <a:p>
                <a:pPr>
                  <a:defRPr/>
                </a:pPr>
                <a:r>
                  <a:rPr lang="en-US"/>
                  <a:t>Time (s)</a:t>
                </a:r>
              </a:p>
            </c:rich>
          </c:tx>
          <c:overlay val="0"/>
        </c:title>
        <c:numFmt formatCode="#,##0.0" sourceLinked="0"/>
        <c:majorTickMark val="none"/>
        <c:minorTickMark val="out"/>
        <c:tickLblPos val="nextTo"/>
        <c:crossAx val="-2108318504"/>
        <c:crosses val="autoZero"/>
        <c:auto val="1"/>
        <c:lblAlgn val="ctr"/>
        <c:lblOffset val="100"/>
        <c:noMultiLvlLbl val="0"/>
      </c:catAx>
      <c:valAx>
        <c:axId val="-2108318504"/>
        <c:scaling>
          <c:orientation val="minMax"/>
        </c:scaling>
        <c:delete val="0"/>
        <c:axPos val="l"/>
        <c:numFmt formatCode="General" sourceLinked="1"/>
        <c:majorTickMark val="out"/>
        <c:minorTickMark val="none"/>
        <c:tickLblPos val="nextTo"/>
        <c:crossAx val="-2108667928"/>
        <c:crosses val="autoZero"/>
        <c:crossBetween val="between"/>
      </c:valAx>
      <c:spPr>
        <a:ln>
          <a:noFill/>
        </a:ln>
      </c:spPr>
    </c:plotArea>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7514-49ED-B1C3-724D1B20FCD4}"/>
            </c:ext>
          </c:extLst>
        </c:ser>
        <c:dLbls>
          <c:showLegendKey val="0"/>
          <c:showVal val="0"/>
          <c:showCatName val="0"/>
          <c:showSerName val="0"/>
          <c:showPercent val="0"/>
          <c:showBubbleSize val="0"/>
        </c:dLbls>
        <c:smooth val="0"/>
        <c:axId val="-2125673400"/>
        <c:axId val="-2132637784"/>
      </c:lineChart>
      <c:catAx>
        <c:axId val="-2125673400"/>
        <c:scaling>
          <c:orientation val="minMax"/>
        </c:scaling>
        <c:delete val="0"/>
        <c:axPos val="b"/>
        <c:numFmt formatCode="General" sourceLinked="1"/>
        <c:majorTickMark val="out"/>
        <c:minorTickMark val="none"/>
        <c:tickLblPos val="low"/>
        <c:crossAx val="-2132637784"/>
        <c:crosses val="autoZero"/>
        <c:auto val="1"/>
        <c:lblAlgn val="ctr"/>
        <c:lblOffset val="100"/>
        <c:noMultiLvlLbl val="0"/>
      </c:catAx>
      <c:valAx>
        <c:axId val="-2132637784"/>
        <c:scaling>
          <c:orientation val="minMax"/>
        </c:scaling>
        <c:delete val="0"/>
        <c:axPos val="l"/>
        <c:numFmt formatCode="General" sourceLinked="1"/>
        <c:majorTickMark val="out"/>
        <c:minorTickMark val="none"/>
        <c:tickLblPos val="nextTo"/>
        <c:crossAx val="-2125673400"/>
        <c:crosses val="autoZero"/>
        <c:crossBetween val="between"/>
      </c:valAx>
    </c:plotArea>
    <c:plotVisOnly val="1"/>
    <c:dispBlanksAs val="gap"/>
    <c:showDLblsOverMax val="0"/>
  </c:chart>
  <c:spPr>
    <a:solidFill>
      <a:schemeClr val="bg1">
        <a:alpha val="52000"/>
      </a:schemeClr>
    </a:solidFill>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spPr>
            <a:ln>
              <a:solidFill>
                <a:schemeClr val="accent2"/>
              </a:solidFill>
            </a:ln>
          </c:spPr>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6782-4150-9ECC-1BDA23640C9C}"/>
            </c:ext>
          </c:extLst>
        </c:ser>
        <c:dLbls>
          <c:showLegendKey val="0"/>
          <c:showVal val="0"/>
          <c:showCatName val="0"/>
          <c:showSerName val="0"/>
          <c:showPercent val="0"/>
          <c:showBubbleSize val="0"/>
        </c:dLbls>
        <c:smooth val="0"/>
        <c:axId val="-2125825304"/>
        <c:axId val="-2125778616"/>
      </c:lineChart>
      <c:catAx>
        <c:axId val="-2125825304"/>
        <c:scaling>
          <c:orientation val="minMax"/>
        </c:scaling>
        <c:delete val="0"/>
        <c:axPos val="b"/>
        <c:numFmt formatCode="General" sourceLinked="1"/>
        <c:majorTickMark val="out"/>
        <c:minorTickMark val="none"/>
        <c:tickLblPos val="low"/>
        <c:crossAx val="-2125778616"/>
        <c:crosses val="autoZero"/>
        <c:auto val="1"/>
        <c:lblAlgn val="ctr"/>
        <c:lblOffset val="100"/>
        <c:noMultiLvlLbl val="0"/>
      </c:catAx>
      <c:valAx>
        <c:axId val="-2125778616"/>
        <c:scaling>
          <c:orientation val="minMax"/>
        </c:scaling>
        <c:delete val="0"/>
        <c:axPos val="l"/>
        <c:numFmt formatCode="General" sourceLinked="1"/>
        <c:majorTickMark val="out"/>
        <c:minorTickMark val="none"/>
        <c:tickLblPos val="nextTo"/>
        <c:crossAx val="-2125825304"/>
        <c:crosses val="autoZero"/>
        <c:crossBetween val="between"/>
      </c:valAx>
    </c:plotArea>
    <c:plotVisOnly val="1"/>
    <c:dispBlanksAs val="gap"/>
    <c:showDLblsOverMax val="0"/>
  </c:chart>
  <c:spPr>
    <a:solidFill>
      <a:schemeClr val="bg1">
        <a:alpha val="53000"/>
      </a:schemeClr>
    </a:solidFill>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07FC-4D20-8247-92C0209088CC}"/>
            </c:ext>
          </c:extLst>
        </c:ser>
        <c:dLbls>
          <c:showLegendKey val="0"/>
          <c:showVal val="0"/>
          <c:showCatName val="0"/>
          <c:showSerName val="0"/>
          <c:showPercent val="0"/>
          <c:showBubbleSize val="0"/>
        </c:dLbls>
        <c:smooth val="0"/>
        <c:axId val="-2125810440"/>
        <c:axId val="-2125612648"/>
      </c:lineChart>
      <c:catAx>
        <c:axId val="-2125810440"/>
        <c:scaling>
          <c:orientation val="minMax"/>
        </c:scaling>
        <c:delete val="0"/>
        <c:axPos val="b"/>
        <c:numFmt formatCode="General" sourceLinked="1"/>
        <c:majorTickMark val="out"/>
        <c:minorTickMark val="none"/>
        <c:tickLblPos val="low"/>
        <c:crossAx val="-2125612648"/>
        <c:crosses val="autoZero"/>
        <c:auto val="1"/>
        <c:lblAlgn val="ctr"/>
        <c:lblOffset val="100"/>
        <c:noMultiLvlLbl val="0"/>
      </c:catAx>
      <c:valAx>
        <c:axId val="-2125612648"/>
        <c:scaling>
          <c:orientation val="minMax"/>
        </c:scaling>
        <c:delete val="0"/>
        <c:axPos val="l"/>
        <c:numFmt formatCode="General" sourceLinked="1"/>
        <c:majorTickMark val="out"/>
        <c:minorTickMark val="none"/>
        <c:tickLblPos val="nextTo"/>
        <c:crossAx val="-2125810440"/>
        <c:crosses val="autoZero"/>
        <c:crossBetween val="between"/>
      </c:valAx>
    </c:plotArea>
    <c:plotVisOnly val="1"/>
    <c:dispBlanksAs val="gap"/>
    <c:showDLblsOverMax val="0"/>
  </c:chart>
  <c:spPr>
    <a:solidFill>
      <a:schemeClr val="bg1">
        <a:alpha val="52000"/>
      </a:schemeClr>
    </a:solidFill>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spPr>
            <a:ln>
              <a:solidFill>
                <a:schemeClr val="accent2"/>
              </a:solidFill>
            </a:ln>
          </c:spPr>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250A-4E49-A6E5-3CD6B736D5B3}"/>
            </c:ext>
          </c:extLst>
        </c:ser>
        <c:dLbls>
          <c:showLegendKey val="0"/>
          <c:showVal val="0"/>
          <c:showCatName val="0"/>
          <c:showSerName val="0"/>
          <c:showPercent val="0"/>
          <c:showBubbleSize val="0"/>
        </c:dLbls>
        <c:smooth val="0"/>
        <c:axId val="-2125712808"/>
        <c:axId val="-2126677560"/>
      </c:lineChart>
      <c:catAx>
        <c:axId val="-2125712808"/>
        <c:scaling>
          <c:orientation val="minMax"/>
        </c:scaling>
        <c:delete val="0"/>
        <c:axPos val="b"/>
        <c:numFmt formatCode="General" sourceLinked="1"/>
        <c:majorTickMark val="out"/>
        <c:minorTickMark val="none"/>
        <c:tickLblPos val="low"/>
        <c:crossAx val="-2126677560"/>
        <c:crosses val="autoZero"/>
        <c:auto val="1"/>
        <c:lblAlgn val="ctr"/>
        <c:lblOffset val="100"/>
        <c:noMultiLvlLbl val="0"/>
      </c:catAx>
      <c:valAx>
        <c:axId val="-2126677560"/>
        <c:scaling>
          <c:orientation val="minMax"/>
        </c:scaling>
        <c:delete val="0"/>
        <c:axPos val="l"/>
        <c:numFmt formatCode="General" sourceLinked="1"/>
        <c:majorTickMark val="out"/>
        <c:minorTickMark val="none"/>
        <c:tickLblPos val="nextTo"/>
        <c:crossAx val="-2125712808"/>
        <c:crosses val="autoZero"/>
        <c:crossBetween val="between"/>
      </c:valAx>
    </c:plotArea>
    <c:plotVisOnly val="1"/>
    <c:dispBlanksAs val="gap"/>
    <c:showDLblsOverMax val="0"/>
  </c:chart>
  <c:spPr>
    <a:solidFill>
      <a:schemeClr val="bg1">
        <a:alpha val="53000"/>
      </a:schemeClr>
    </a:solidFill>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9"/>
    </mc:Choice>
    <mc:Fallback>
      <c:style val="19"/>
    </mc:Fallback>
  </mc:AlternateContent>
  <c:chart>
    <c:autoTitleDeleted val="0"/>
    <c:plotArea>
      <c:layout/>
      <c:lineChart>
        <c:grouping val="standard"/>
        <c:varyColors val="0"/>
        <c:ser>
          <c:idx val="0"/>
          <c:order val="0"/>
          <c:marker>
            <c:symbol val="none"/>
          </c:marker>
          <c:cat>
            <c:numRef>
              <c:f>'hrf-zero'!$B$1:$B$65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'hrf-zero'!$C$1:$C$65</c:f>
              <c:numCache>
                <c:formatCode>General</c:formatCode>
                <c:ptCount val="6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c:v>
                </c:pt>
              </c:numCache>
            </c:numRef>
          </c:val>
          <c:smooth val="0"/>
          <c:extLst>
            <c:ext xmlns:c16="http://schemas.microsoft.com/office/drawing/2014/chart" uri="{C3380CC4-5D6E-409C-BE32-E72D297353CC}">
              <c16:uniqueId val="{00000000-D256-4DFF-8D19-868064105B3F}"/>
            </c:ext>
          </c:extLst>
        </c:ser>
        <c:dLbls>
          <c:showLegendKey val="0"/>
          <c:showVal val="0"/>
          <c:showCatName val="0"/>
          <c:showSerName val="0"/>
          <c:showPercent val="0"/>
          <c:showBubbleSize val="0"/>
        </c:dLbls>
        <c:smooth val="0"/>
        <c:axId val="-2126708872"/>
        <c:axId val="-2126705992"/>
      </c:lineChart>
      <c:catAx>
        <c:axId val="-2126708872"/>
        <c:scaling>
          <c:orientation val="minMax"/>
        </c:scaling>
        <c:delete val="0"/>
        <c:axPos val="b"/>
        <c:numFmt formatCode="General" sourceLinked="1"/>
        <c:majorTickMark val="out"/>
        <c:minorTickMark val="none"/>
        <c:tickLblPos val="low"/>
        <c:crossAx val="-2126705992"/>
        <c:crosses val="autoZero"/>
        <c:auto val="1"/>
        <c:lblAlgn val="ctr"/>
        <c:lblOffset val="100"/>
        <c:noMultiLvlLbl val="0"/>
      </c:catAx>
      <c:valAx>
        <c:axId val="-2126705992"/>
        <c:scaling>
          <c:orientation val="minMax"/>
          <c:max val="0.12"/>
          <c:min val="-0.02"/>
        </c:scaling>
        <c:delete val="0"/>
        <c:axPos val="l"/>
        <c:numFmt formatCode="General" sourceLinked="1"/>
        <c:majorTickMark val="out"/>
        <c:minorTickMark val="none"/>
        <c:tickLblPos val="nextTo"/>
        <c:crossAx val="-2126708872"/>
        <c:crosses val="autoZero"/>
        <c:crossBetween val="between"/>
      </c:valAx>
    </c:plotArea>
    <c:plotVisOnly val="1"/>
    <c:dispBlanksAs val="gap"/>
    <c:showDLblsOverMax val="0"/>
  </c:chart>
  <c:spPr>
    <a:solidFill>
      <a:schemeClr val="bg1">
        <a:alpha val="50000"/>
      </a:schemeClr>
    </a:solidFill>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Stimulus function</a:t>
            </a:r>
          </a:p>
        </c:rich>
      </c:tx>
      <c:overlay val="0"/>
    </c:title>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15E0-407B-A840-35FFAD386AB8}"/>
            </c:ext>
          </c:extLst>
        </c:ser>
        <c:ser>
          <c:idx val="1"/>
          <c:order val="1"/>
          <c:tx>
            <c:strRef>
              <c:f>Sheet1!$D$1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1-15E0-407B-A840-35FFAD386AB8}"/>
            </c:ext>
          </c:extLst>
        </c:ser>
        <c:dLbls>
          <c:showLegendKey val="0"/>
          <c:showVal val="0"/>
          <c:showCatName val="0"/>
          <c:showSerName val="0"/>
          <c:showPercent val="0"/>
          <c:showBubbleSize val="0"/>
        </c:dLbls>
        <c:marker val="1"/>
        <c:smooth val="0"/>
        <c:axId val="-2126902232"/>
        <c:axId val="-2126905320"/>
      </c:lineChart>
      <c:catAx>
        <c:axId val="-2126902232"/>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26905320"/>
        <c:crosses val="autoZero"/>
        <c:auto val="1"/>
        <c:lblAlgn val="ctr"/>
        <c:lblOffset val="100"/>
        <c:noMultiLvlLbl val="0"/>
      </c:catAx>
      <c:valAx>
        <c:axId val="-2126905320"/>
        <c:scaling>
          <c:orientation val="minMax"/>
        </c:scaling>
        <c:delete val="0"/>
        <c:axPos val="l"/>
        <c:numFmt formatCode="General" sourceLinked="1"/>
        <c:majorTickMark val="out"/>
        <c:minorTickMark val="none"/>
        <c:tickLblPos val="nextTo"/>
        <c:crossAx val="-2126902232"/>
        <c:crosses val="autoZero"/>
        <c:crossBetween val="between"/>
      </c:valAx>
    </c:plotArea>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207D-4D6A-AA25-8C098271210B}"/>
            </c:ext>
          </c:extLst>
        </c:ser>
        <c:ser>
          <c:idx val="1"/>
          <c:order val="1"/>
          <c:tx>
            <c:strRef>
              <c:f>Sheet1!$D$1</c:f>
              <c:strCache>
                <c:ptCount val="1"/>
                <c:pt idx="0">
                  <c:v>BOLD signal</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1-207D-4D6A-AA25-8C098271210B}"/>
            </c:ext>
          </c:extLst>
        </c:ser>
        <c:dLbls>
          <c:showLegendKey val="0"/>
          <c:showVal val="0"/>
          <c:showCatName val="0"/>
          <c:showSerName val="0"/>
          <c:showPercent val="0"/>
          <c:showBubbleSize val="0"/>
        </c:dLbls>
        <c:marker val="1"/>
        <c:smooth val="0"/>
        <c:axId val="-2144308152"/>
        <c:axId val="-2144334776"/>
      </c:lineChart>
      <c:catAx>
        <c:axId val="-2144308152"/>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44334776"/>
        <c:crosses val="autoZero"/>
        <c:auto val="1"/>
        <c:lblAlgn val="ctr"/>
        <c:lblOffset val="100"/>
        <c:noMultiLvlLbl val="0"/>
      </c:catAx>
      <c:valAx>
        <c:axId val="-2144334776"/>
        <c:scaling>
          <c:orientation val="minMax"/>
        </c:scaling>
        <c:delete val="0"/>
        <c:axPos val="l"/>
        <c:numFmt formatCode="General" sourceLinked="1"/>
        <c:majorTickMark val="out"/>
        <c:minorTickMark val="none"/>
        <c:tickLblPos val="nextTo"/>
        <c:crossAx val="-2144308152"/>
        <c:crosses val="autoZero"/>
        <c:crossBetween val="between"/>
      </c:valAx>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Stimulus function</a:t>
            </a:r>
          </a:p>
        </c:rich>
      </c:tx>
      <c:overlay val="1"/>
    </c:title>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BD46-4BAF-8F47-C744FEA3EA92}"/>
            </c:ext>
          </c:extLst>
        </c:ser>
        <c:ser>
          <c:idx val="1"/>
          <c:order val="1"/>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1-BD46-4BAF-8F47-C744FEA3EA92}"/>
            </c:ext>
          </c:extLst>
        </c:ser>
        <c:dLbls>
          <c:showLegendKey val="0"/>
          <c:showVal val="0"/>
          <c:showCatName val="0"/>
          <c:showSerName val="0"/>
          <c:showPercent val="0"/>
          <c:showBubbleSize val="0"/>
        </c:dLbls>
        <c:marker val="1"/>
        <c:smooth val="0"/>
        <c:axId val="2137335528"/>
        <c:axId val="2137326376"/>
      </c:lineChart>
      <c:catAx>
        <c:axId val="2137335528"/>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37326376"/>
        <c:crosses val="autoZero"/>
        <c:auto val="1"/>
        <c:lblAlgn val="ctr"/>
        <c:lblOffset val="100"/>
        <c:noMultiLvlLbl val="0"/>
      </c:catAx>
      <c:valAx>
        <c:axId val="2137326376"/>
        <c:scaling>
          <c:orientation val="minMax"/>
        </c:scaling>
        <c:delete val="0"/>
        <c:axPos val="l"/>
        <c:numFmt formatCode="General" sourceLinked="1"/>
        <c:majorTickMark val="out"/>
        <c:minorTickMark val="none"/>
        <c:tickLblPos val="nextTo"/>
        <c:crossAx val="2137335528"/>
        <c:crosses val="autoZero"/>
        <c:crossBetween val="between"/>
      </c:valAx>
    </c:plotArea>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HRF</a:t>
            </a:r>
          </a:p>
        </c:rich>
      </c:tx>
      <c:overlay val="1"/>
    </c:title>
    <c:autoTitleDeleted val="0"/>
    <c:plotArea>
      <c:layout/>
      <c:lineChart>
        <c:grouping val="standard"/>
        <c:varyColors val="0"/>
        <c:ser>
          <c:idx val="0"/>
          <c:order val="0"/>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B2A9-467E-B49C-80E47E50C3B0}"/>
            </c:ext>
          </c:extLst>
        </c:ser>
        <c:dLbls>
          <c:showLegendKey val="0"/>
          <c:showVal val="0"/>
          <c:showCatName val="0"/>
          <c:showSerName val="0"/>
          <c:showPercent val="0"/>
          <c:showBubbleSize val="0"/>
        </c:dLbls>
        <c:smooth val="0"/>
        <c:axId val="2137311352"/>
        <c:axId val="2137304264"/>
      </c:lineChart>
      <c:catAx>
        <c:axId val="2137311352"/>
        <c:scaling>
          <c:orientation val="minMax"/>
        </c:scaling>
        <c:delete val="0"/>
        <c:axPos val="b"/>
        <c:numFmt formatCode="General" sourceLinked="1"/>
        <c:majorTickMark val="out"/>
        <c:minorTickMark val="none"/>
        <c:tickLblPos val="low"/>
        <c:crossAx val="2137304264"/>
        <c:crosses val="autoZero"/>
        <c:auto val="1"/>
        <c:lblAlgn val="ctr"/>
        <c:lblOffset val="100"/>
        <c:noMultiLvlLbl val="0"/>
      </c:catAx>
      <c:valAx>
        <c:axId val="2137304264"/>
        <c:scaling>
          <c:orientation val="minMax"/>
        </c:scaling>
        <c:delete val="0"/>
        <c:axPos val="l"/>
        <c:numFmt formatCode="General" sourceLinked="1"/>
        <c:majorTickMark val="out"/>
        <c:minorTickMark val="none"/>
        <c:tickLblPos val="nextTo"/>
        <c:crossAx val="2137311352"/>
        <c:crosses val="autoZero"/>
        <c:crossBetween val="between"/>
      </c:valAx>
    </c:plotArea>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err="1"/>
              <a:t>Regressor</a:t>
            </a:r>
            <a:r>
              <a:rPr lang="en-US" baseline="0" dirty="0"/>
              <a:t> (signal predictor)</a:t>
            </a:r>
            <a:endParaRPr lang="en-US" dirty="0"/>
          </a:p>
        </c:rich>
      </c:tx>
      <c:overlay val="1"/>
    </c:title>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4821-4500-8EE9-CD0458F13C04}"/>
            </c:ext>
          </c:extLst>
        </c:ser>
        <c:ser>
          <c:idx val="3"/>
          <c:order val="1"/>
          <c:tx>
            <c:strRef>
              <c:f>Sheet1!$D$1</c:f>
              <c:strCache>
                <c:ptCount val="1"/>
                <c:pt idx="0">
                  <c:v>regressor</c:v>
                </c:pt>
              </c:strCache>
            </c:strRef>
          </c:tx>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4821-4500-8EE9-CD0458F13C04}"/>
            </c:ext>
          </c:extLst>
        </c:ser>
        <c:dLbls>
          <c:showLegendKey val="0"/>
          <c:showVal val="0"/>
          <c:showCatName val="0"/>
          <c:showSerName val="0"/>
          <c:showPercent val="0"/>
          <c:showBubbleSize val="0"/>
        </c:dLbls>
        <c:smooth val="0"/>
        <c:axId val="2137077016"/>
        <c:axId val="2137068728"/>
      </c:lineChart>
      <c:catAx>
        <c:axId val="2137077016"/>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37068728"/>
        <c:crosses val="autoZero"/>
        <c:auto val="1"/>
        <c:lblAlgn val="ctr"/>
        <c:lblOffset val="100"/>
        <c:noMultiLvlLbl val="0"/>
      </c:catAx>
      <c:valAx>
        <c:axId val="2137068728"/>
        <c:scaling>
          <c:orientation val="minMax"/>
        </c:scaling>
        <c:delete val="0"/>
        <c:axPos val="l"/>
        <c:numFmt formatCode="0.00" sourceLinked="1"/>
        <c:majorTickMark val="out"/>
        <c:minorTickMark val="none"/>
        <c:tickLblPos val="nextTo"/>
        <c:crossAx val="213707701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CEAC-4ECA-A812-816AEAA45278}"/>
            </c:ext>
          </c:extLst>
        </c:ser>
        <c:ser>
          <c:idx val="2"/>
          <c:order val="1"/>
          <c:tx>
            <c:strRef>
              <c:f>Sheet1!$E$1</c:f>
              <c:strCache>
                <c:ptCount val="1"/>
                <c:pt idx="0">
                  <c:v>shifted BOLD signal</c:v>
                </c:pt>
              </c:strCache>
            </c:strRef>
          </c:tx>
          <c:spPr>
            <a:ln>
              <a:noFill/>
            </a:ln>
          </c:spPr>
          <c:marker>
            <c:symbol val="none"/>
          </c:marker>
          <c:val>
            <c:numRef>
              <c:f>Sheet1!$E$2:$E$49</c:f>
              <c:numCache>
                <c:formatCode>0.00</c:formatCode>
                <c:ptCount val="48"/>
                <c:pt idx="0">
                  <c:v>0.51526295143136802</c:v>
                </c:pt>
                <c:pt idx="1">
                  <c:v>0.83460571593008004</c:v>
                </c:pt>
                <c:pt idx="2">
                  <c:v>1.4370068873264801</c:v>
                </c:pt>
                <c:pt idx="3">
                  <c:v>0.869946229267613</c:v>
                </c:pt>
                <c:pt idx="4">
                  <c:v>0.90951097775929102</c:v>
                </c:pt>
                <c:pt idx="5">
                  <c:v>0.94570194224264104</c:v>
                </c:pt>
                <c:pt idx="6">
                  <c:v>1.0432039858123201</c:v>
                </c:pt>
                <c:pt idx="7">
                  <c:v>1.0631774587584799</c:v>
                </c:pt>
                <c:pt idx="8">
                  <c:v>0.66734203431599903</c:v>
                </c:pt>
                <c:pt idx="9">
                  <c:v>3.2725695174330098E-2</c:v>
                </c:pt>
                <c:pt idx="10">
                  <c:v>-0.54435602156070995</c:v>
                </c:pt>
                <c:pt idx="11">
                  <c:v>-0.28110404772606101</c:v>
                </c:pt>
                <c:pt idx="12">
                  <c:v>-0.13580867961395299</c:v>
                </c:pt>
                <c:pt idx="13">
                  <c:v>-1.2606949688715299E-2</c:v>
                </c:pt>
                <c:pt idx="14">
                  <c:v>8.92923003696377E-2</c:v>
                </c:pt>
                <c:pt idx="15">
                  <c:v>0.584193887354027</c:v>
                </c:pt>
                <c:pt idx="16">
                  <c:v>0.82592961684647503</c:v>
                </c:pt>
                <c:pt idx="17">
                  <c:v>1.08020348179236</c:v>
                </c:pt>
                <c:pt idx="18">
                  <c:v>1.34927831883597</c:v>
                </c:pt>
                <c:pt idx="19">
                  <c:v>1.2004973209829699</c:v>
                </c:pt>
                <c:pt idx="20">
                  <c:v>1.02376822880597</c:v>
                </c:pt>
                <c:pt idx="21">
                  <c:v>1.1585975767885901</c:v>
                </c:pt>
                <c:pt idx="22">
                  <c:v>0.88897870017702796</c:v>
                </c:pt>
                <c:pt idx="23">
                  <c:v>0.767095836198882</c:v>
                </c:pt>
                <c:pt idx="24">
                  <c:v>0.14243095206807899</c:v>
                </c:pt>
                <c:pt idx="25">
                  <c:v>-0.206116735107397</c:v>
                </c:pt>
                <c:pt idx="26">
                  <c:v>-0.132888258123039</c:v>
                </c:pt>
                <c:pt idx="27">
                  <c:v>1.97714099315624E-2</c:v>
                </c:pt>
                <c:pt idx="28">
                  <c:v>4.71887268064951E-2</c:v>
                </c:pt>
                <c:pt idx="29">
                  <c:v>-4.5500887747719598E-2</c:v>
                </c:pt>
                <c:pt idx="30">
                  <c:v>5.9129847131558404E-3</c:v>
                </c:pt>
                <c:pt idx="31">
                  <c:v>4.9996382931475902E-2</c:v>
                </c:pt>
                <c:pt idx="32">
                  <c:v>0.48616942561922799</c:v>
                </c:pt>
                <c:pt idx="33">
                  <c:v>0.91336433564249597</c:v>
                </c:pt>
                <c:pt idx="34">
                  <c:v>1.38531440399841</c:v>
                </c:pt>
                <c:pt idx="35">
                  <c:v>0.71758500931910996</c:v>
                </c:pt>
                <c:pt idx="36">
                  <c:v>1.0971457847180599</c:v>
                </c:pt>
                <c:pt idx="37">
                  <c:v>1.31810583855157</c:v>
                </c:pt>
                <c:pt idx="38">
                  <c:v>0.96604101192967395</c:v>
                </c:pt>
                <c:pt idx="39">
                  <c:v>0.65808518540168304</c:v>
                </c:pt>
                <c:pt idx="40">
                  <c:v>-2.6246085682105201E-2</c:v>
                </c:pt>
                <c:pt idx="41">
                  <c:v>0.14109792657886999</c:v>
                </c:pt>
                <c:pt idx="42">
                  <c:v>-0.36811295217343398</c:v>
                </c:pt>
                <c:pt idx="43">
                  <c:v>-0.40559452929599799</c:v>
                </c:pt>
                <c:pt idx="44">
                  <c:v>-0.19329835874910301</c:v>
                </c:pt>
                <c:pt idx="45">
                  <c:v>6.56613775667029E-2</c:v>
                </c:pt>
                <c:pt idx="46">
                  <c:v>0.27548385537199699</c:v>
                </c:pt>
                <c:pt idx="47">
                  <c:v>-6.7015532058030597E-2</c:v>
                </c:pt>
              </c:numCache>
            </c:numRef>
          </c:val>
          <c:smooth val="0"/>
          <c:extLst>
            <c:ext xmlns:c16="http://schemas.microsoft.com/office/drawing/2014/chart" uri="{C3380CC4-5D6E-409C-BE32-E72D297353CC}">
              <c16:uniqueId val="{00000001-CEAC-4ECA-A812-816AEAA45278}"/>
            </c:ext>
          </c:extLst>
        </c:ser>
        <c:dLbls>
          <c:showLegendKey val="0"/>
          <c:showVal val="0"/>
          <c:showCatName val="0"/>
          <c:showSerName val="0"/>
          <c:showPercent val="0"/>
          <c:showBubbleSize val="0"/>
        </c:dLbls>
        <c:marker val="1"/>
        <c:smooth val="0"/>
        <c:axId val="-2108155208"/>
        <c:axId val="-2108165016"/>
      </c:lineChart>
      <c:catAx>
        <c:axId val="-2108155208"/>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08165016"/>
        <c:crosses val="autoZero"/>
        <c:auto val="1"/>
        <c:lblAlgn val="ctr"/>
        <c:lblOffset val="100"/>
        <c:noMultiLvlLbl val="0"/>
      </c:catAx>
      <c:valAx>
        <c:axId val="-2108165016"/>
        <c:scaling>
          <c:orientation val="minMax"/>
        </c:scaling>
        <c:delete val="0"/>
        <c:axPos val="l"/>
        <c:numFmt formatCode="General" sourceLinked="1"/>
        <c:majorTickMark val="out"/>
        <c:minorTickMark val="none"/>
        <c:tickLblPos val="nextTo"/>
        <c:crossAx val="-2108155208"/>
        <c:crosses val="autoZero"/>
        <c:crossBetween val="between"/>
      </c:valAx>
    </c:plotArea>
    <c:plotVisOnly val="1"/>
    <c:dispBlanksAs val="gap"/>
    <c:showDLblsOverMax val="0"/>
  </c:chart>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Stimulus function</a:t>
            </a:r>
          </a:p>
        </c:rich>
      </c:tx>
      <c:overlay val="1"/>
    </c:title>
    <c:autoTitleDeleted val="0"/>
    <c:plotArea>
      <c:layout/>
      <c:lineChart>
        <c:grouping val="standard"/>
        <c:varyColors val="0"/>
        <c:ser>
          <c:idx val="0"/>
          <c:order val="0"/>
          <c:tx>
            <c:strRef>
              <c:f>Sheet1!$C$1</c:f>
              <c:strCache>
                <c:ptCount val="1"/>
                <c:pt idx="0">
                  <c:v>stimulus function</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9CBD-4797-A42B-C1E6FFD52236}"/>
            </c:ext>
          </c:extLst>
        </c:ser>
        <c:ser>
          <c:idx val="1"/>
          <c:order val="1"/>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1-9CBD-4797-A42B-C1E6FFD52236}"/>
            </c:ext>
          </c:extLst>
        </c:ser>
        <c:dLbls>
          <c:showLegendKey val="0"/>
          <c:showVal val="0"/>
          <c:showCatName val="0"/>
          <c:showSerName val="0"/>
          <c:showPercent val="0"/>
          <c:showBubbleSize val="0"/>
        </c:dLbls>
        <c:marker val="1"/>
        <c:smooth val="0"/>
        <c:axId val="-2127093144"/>
        <c:axId val="-2127101416"/>
      </c:lineChart>
      <c:catAx>
        <c:axId val="-2127093144"/>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27101416"/>
        <c:crosses val="autoZero"/>
        <c:auto val="1"/>
        <c:lblAlgn val="ctr"/>
        <c:lblOffset val="100"/>
        <c:noMultiLvlLbl val="0"/>
      </c:catAx>
      <c:valAx>
        <c:axId val="-2127101416"/>
        <c:scaling>
          <c:orientation val="minMax"/>
        </c:scaling>
        <c:delete val="0"/>
        <c:axPos val="l"/>
        <c:numFmt formatCode="General" sourceLinked="1"/>
        <c:majorTickMark val="out"/>
        <c:minorTickMark val="none"/>
        <c:tickLblPos val="nextTo"/>
        <c:crossAx val="-2127093144"/>
        <c:crosses val="autoZero"/>
        <c:crossBetween val="between"/>
      </c:valAx>
    </c:plotArea>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dirty="0"/>
              <a:t>HRF</a:t>
            </a:r>
          </a:p>
        </c:rich>
      </c:tx>
      <c:overlay val="1"/>
    </c:title>
    <c:autoTitleDeleted val="0"/>
    <c:plotArea>
      <c:layout/>
      <c:lineChart>
        <c:grouping val="standard"/>
        <c:varyColors val="0"/>
        <c:ser>
          <c:idx val="0"/>
          <c:order val="0"/>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2D09-4D6F-8FFB-EAABF3050593}"/>
            </c:ext>
          </c:extLst>
        </c:ser>
        <c:dLbls>
          <c:showLegendKey val="0"/>
          <c:showVal val="0"/>
          <c:showCatName val="0"/>
          <c:showSerName val="0"/>
          <c:showPercent val="0"/>
          <c:showBubbleSize val="0"/>
        </c:dLbls>
        <c:smooth val="0"/>
        <c:axId val="-2127150776"/>
        <c:axId val="-2127165144"/>
      </c:lineChart>
      <c:catAx>
        <c:axId val="-2127150776"/>
        <c:scaling>
          <c:orientation val="minMax"/>
        </c:scaling>
        <c:delete val="0"/>
        <c:axPos val="b"/>
        <c:numFmt formatCode="General" sourceLinked="1"/>
        <c:majorTickMark val="out"/>
        <c:minorTickMark val="none"/>
        <c:tickLblPos val="low"/>
        <c:crossAx val="-2127165144"/>
        <c:crosses val="autoZero"/>
        <c:auto val="1"/>
        <c:lblAlgn val="ctr"/>
        <c:lblOffset val="100"/>
        <c:noMultiLvlLbl val="0"/>
      </c:catAx>
      <c:valAx>
        <c:axId val="-2127165144"/>
        <c:scaling>
          <c:orientation val="minMax"/>
        </c:scaling>
        <c:delete val="0"/>
        <c:axPos val="l"/>
        <c:numFmt formatCode="General" sourceLinked="1"/>
        <c:majorTickMark val="out"/>
        <c:minorTickMark val="none"/>
        <c:tickLblPos val="nextTo"/>
        <c:crossAx val="-2127150776"/>
        <c:crosses val="autoZero"/>
        <c:crossBetween val="between"/>
      </c:valAx>
    </c:plotArea>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A5A9-44B2-9CA6-453EDE96D563}"/>
            </c:ext>
          </c:extLst>
        </c:ser>
        <c:ser>
          <c:idx val="3"/>
          <c:order val="1"/>
          <c:tx>
            <c:strRef>
              <c:f>Sheet1!$D$1</c:f>
              <c:strCache>
                <c:ptCount val="1"/>
                <c:pt idx="0">
                  <c:v>regressor</c:v>
                </c:pt>
              </c:strCache>
            </c:strRef>
          </c:tx>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A5A9-44B2-9CA6-453EDE96D563}"/>
            </c:ext>
          </c:extLst>
        </c:ser>
        <c:dLbls>
          <c:showLegendKey val="0"/>
          <c:showVal val="0"/>
          <c:showCatName val="0"/>
          <c:showSerName val="0"/>
          <c:showPercent val="0"/>
          <c:showBubbleSize val="0"/>
        </c:dLbls>
        <c:marker val="1"/>
        <c:smooth val="0"/>
        <c:axId val="-2127338984"/>
        <c:axId val="-2127356776"/>
      </c:lineChart>
      <c:catAx>
        <c:axId val="-2127338984"/>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27356776"/>
        <c:crosses val="autoZero"/>
        <c:auto val="1"/>
        <c:lblAlgn val="ctr"/>
        <c:lblOffset val="100"/>
        <c:noMultiLvlLbl val="0"/>
      </c:catAx>
      <c:valAx>
        <c:axId val="-2127356776"/>
        <c:scaling>
          <c:orientation val="minMax"/>
        </c:scaling>
        <c:delete val="0"/>
        <c:axPos val="l"/>
        <c:numFmt formatCode="0.00" sourceLinked="1"/>
        <c:majorTickMark val="out"/>
        <c:minorTickMark val="none"/>
        <c:tickLblPos val="nextTo"/>
        <c:crossAx val="-2127338984"/>
        <c:crosses val="autoZero"/>
        <c:crossBetween val="between"/>
      </c:valAx>
    </c:plotArea>
    <c:plotVisOnly val="1"/>
    <c:dispBlanksAs val="gap"/>
    <c:showDLblsOverMax val="0"/>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65D9-4B8D-8BF4-B8EBB08EC746}"/>
            </c:ext>
          </c:extLst>
        </c:ser>
        <c:ser>
          <c:idx val="3"/>
          <c:order val="1"/>
          <c:tx>
            <c:strRef>
              <c:f>Sheet1!$D$1</c:f>
              <c:strCache>
                <c:ptCount val="1"/>
                <c:pt idx="0">
                  <c:v>regressor</c:v>
                </c:pt>
              </c:strCache>
            </c:strRef>
          </c:tx>
          <c:spPr>
            <a:ln>
              <a:noFill/>
            </a:ln>
          </c:spPr>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65D9-4B8D-8BF4-B8EBB08EC746}"/>
            </c:ext>
          </c:extLst>
        </c:ser>
        <c:dLbls>
          <c:showLegendKey val="0"/>
          <c:showVal val="0"/>
          <c:showCatName val="0"/>
          <c:showSerName val="0"/>
          <c:showPercent val="0"/>
          <c:showBubbleSize val="0"/>
        </c:dLbls>
        <c:smooth val="0"/>
        <c:axId val="-2145613240"/>
        <c:axId val="-2145599768"/>
      </c:lineChart>
      <c:catAx>
        <c:axId val="-2145613240"/>
        <c:scaling>
          <c:orientation val="minMax"/>
        </c:scaling>
        <c:delete val="0"/>
        <c:axPos val="b"/>
        <c:numFmt formatCode="0.0" sourceLinked="1"/>
        <c:majorTickMark val="none"/>
        <c:minorTickMark val="out"/>
        <c:tickLblPos val="none"/>
        <c:crossAx val="-2145599768"/>
        <c:crosses val="autoZero"/>
        <c:auto val="1"/>
        <c:lblAlgn val="ctr"/>
        <c:lblOffset val="100"/>
        <c:noMultiLvlLbl val="0"/>
      </c:catAx>
      <c:valAx>
        <c:axId val="-2145599768"/>
        <c:scaling>
          <c:orientation val="minMax"/>
        </c:scaling>
        <c:delete val="0"/>
        <c:axPos val="l"/>
        <c:numFmt formatCode="0.00" sourceLinked="1"/>
        <c:majorTickMark val="out"/>
        <c:minorTickMark val="none"/>
        <c:tickLblPos val="none"/>
        <c:crossAx val="-2145613240"/>
        <c:crosses val="autoZero"/>
        <c:crossBetween val="between"/>
      </c:valAx>
    </c:plotArea>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7046-4C66-8F6F-6B0E55FC6B81}"/>
            </c:ext>
          </c:extLst>
        </c:ser>
        <c:ser>
          <c:idx val="3"/>
          <c:order val="1"/>
          <c:tx>
            <c:strRef>
              <c:f>Sheet1!$D$1</c:f>
              <c:strCache>
                <c:ptCount val="1"/>
                <c:pt idx="0">
                  <c:v>regressor</c:v>
                </c:pt>
              </c:strCache>
            </c:strRef>
          </c:tx>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7046-4C66-8F6F-6B0E55FC6B81}"/>
            </c:ext>
          </c:extLst>
        </c:ser>
        <c:dLbls>
          <c:showLegendKey val="0"/>
          <c:showVal val="0"/>
          <c:showCatName val="0"/>
          <c:showSerName val="0"/>
          <c:showPercent val="0"/>
          <c:showBubbleSize val="0"/>
        </c:dLbls>
        <c:smooth val="0"/>
        <c:axId val="-2145690808"/>
        <c:axId val="-2145715864"/>
      </c:lineChart>
      <c:catAx>
        <c:axId val="-2145690808"/>
        <c:scaling>
          <c:orientation val="minMax"/>
        </c:scaling>
        <c:delete val="0"/>
        <c:axPos val="b"/>
        <c:numFmt formatCode="0.0" sourceLinked="1"/>
        <c:majorTickMark val="none"/>
        <c:minorTickMark val="out"/>
        <c:tickLblPos val="none"/>
        <c:crossAx val="-2145715864"/>
        <c:crosses val="autoZero"/>
        <c:auto val="1"/>
        <c:lblAlgn val="ctr"/>
        <c:lblOffset val="100"/>
        <c:noMultiLvlLbl val="0"/>
      </c:catAx>
      <c:valAx>
        <c:axId val="-2145715864"/>
        <c:scaling>
          <c:orientation val="minMax"/>
        </c:scaling>
        <c:delete val="0"/>
        <c:axPos val="l"/>
        <c:numFmt formatCode="0.00" sourceLinked="1"/>
        <c:majorTickMark val="out"/>
        <c:minorTickMark val="none"/>
        <c:tickLblPos val="none"/>
        <c:crossAx val="-2145690808"/>
        <c:crosses val="autoZero"/>
        <c:crossBetween val="between"/>
      </c:valAx>
    </c:plotArea>
    <c:plotVisOnly val="1"/>
    <c:dispBlanksAs val="gap"/>
    <c:showDLblsOverMax val="0"/>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196E-431F-804D-686A66C4E4C5}"/>
            </c:ext>
          </c:extLst>
        </c:ser>
        <c:ser>
          <c:idx val="3"/>
          <c:order val="1"/>
          <c:tx>
            <c:strRef>
              <c:f>Sheet1!$D$1</c:f>
              <c:strCache>
                <c:ptCount val="1"/>
                <c:pt idx="0">
                  <c:v>regressor</c:v>
                </c:pt>
              </c:strCache>
            </c:strRef>
          </c:tx>
          <c:spPr>
            <a:ln>
              <a:noFill/>
            </a:ln>
          </c:spPr>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196E-431F-804D-686A66C4E4C5}"/>
            </c:ext>
          </c:extLst>
        </c:ser>
        <c:ser>
          <c:idx val="4"/>
          <c:order val="2"/>
          <c:tx>
            <c:strRef>
              <c:f>Sheet1!$F$1</c:f>
              <c:strCache>
                <c:ptCount val="1"/>
                <c:pt idx="0">
                  <c:v>error</c:v>
                </c:pt>
              </c:strCache>
            </c:strRef>
          </c:tx>
          <c:marker>
            <c:symbol val="none"/>
          </c:marker>
          <c:val>
            <c:numRef>
              <c:f>Sheet1!$F$2:$F$49</c:f>
              <c:numCache>
                <c:formatCode>0.00</c:formatCode>
                <c:ptCount val="48"/>
                <c:pt idx="0">
                  <c:v>-8.4589973287372999E-2</c:v>
                </c:pt>
                <c:pt idx="1">
                  <c:v>-7.5340439896480996E-2</c:v>
                </c:pt>
                <c:pt idx="2">
                  <c:v>-0.20851273937268</c:v>
                </c:pt>
                <c:pt idx="3">
                  <c:v>-0.21314695564322</c:v>
                </c:pt>
                <c:pt idx="4">
                  <c:v>0.29350376921170002</c:v>
                </c:pt>
                <c:pt idx="5">
                  <c:v>-0.26153942897392701</c:v>
                </c:pt>
                <c:pt idx="6">
                  <c:v>-0.17674848383098901</c:v>
                </c:pt>
                <c:pt idx="7">
                  <c:v>-9.9305046193118904E-2</c:v>
                </c:pt>
                <c:pt idx="8">
                  <c:v>2.37523510884101E-2</c:v>
                </c:pt>
                <c:pt idx="9">
                  <c:v>0.255644895706576</c:v>
                </c:pt>
                <c:pt idx="10">
                  <c:v>0.38891804605715702</c:v>
                </c:pt>
                <c:pt idx="11">
                  <c:v>7.9967109133314798E-2</c:v>
                </c:pt>
                <c:pt idx="12">
                  <c:v>-0.40085290344593</c:v>
                </c:pt>
                <c:pt idx="13">
                  <c:v>-0.14961838948452499</c:v>
                </c:pt>
                <c:pt idx="14">
                  <c:v>-4.9549218023676803E-2</c:v>
                </c:pt>
                <c:pt idx="15">
                  <c:v>3.2400038747046299E-2</c:v>
                </c:pt>
                <c:pt idx="16">
                  <c:v>0.108743935093546</c:v>
                </c:pt>
                <c:pt idx="17">
                  <c:v>0.39172645040593101</c:v>
                </c:pt>
                <c:pt idx="18">
                  <c:v>0.10435360510531699</c:v>
                </c:pt>
                <c:pt idx="19">
                  <c:v>3.2962067833380002E-2</c:v>
                </c:pt>
                <c:pt idx="20">
                  <c:v>0.20577520072118999</c:v>
                </c:pt>
                <c:pt idx="21">
                  <c:v>6.9011662741429905E-2</c:v>
                </c:pt>
                <c:pt idx="22">
                  <c:v>-6.2491232784310097E-2</c:v>
                </c:pt>
                <c:pt idx="23">
                  <c:v>0.11359058835282999</c:v>
                </c:pt>
                <c:pt idx="24">
                  <c:v>-0.130472934546882</c:v>
                </c:pt>
                <c:pt idx="25">
                  <c:v>-4.0436726853021999E-2</c:v>
                </c:pt>
                <c:pt idx="26">
                  <c:v>-0.135993036190763</c:v>
                </c:pt>
                <c:pt idx="27">
                  <c:v>-0.15887532114841199</c:v>
                </c:pt>
                <c:pt idx="28">
                  <c:v>1.0614859991740999E-2</c:v>
                </c:pt>
                <c:pt idx="29">
                  <c:v>0.151257068173098</c:v>
                </c:pt>
                <c:pt idx="30">
                  <c:v>0.133448188396771</c:v>
                </c:pt>
                <c:pt idx="31">
                  <c:v>-4.9389931195800002E-4</c:v>
                </c:pt>
                <c:pt idx="32">
                  <c:v>2.5364619437064299E-2</c:v>
                </c:pt>
                <c:pt idx="33">
                  <c:v>-0.14247105401662</c:v>
                </c:pt>
                <c:pt idx="34">
                  <c:v>-0.23540658612192999</c:v>
                </c:pt>
                <c:pt idx="35">
                  <c:v>-0.13387707831648399</c:v>
                </c:pt>
                <c:pt idx="36">
                  <c:v>0.24181128588362999</c:v>
                </c:pt>
                <c:pt idx="37">
                  <c:v>-0.41390064892243</c:v>
                </c:pt>
                <c:pt idx="38">
                  <c:v>1.08863231277798E-2</c:v>
                </c:pt>
                <c:pt idx="39">
                  <c:v>0.27309885011580998</c:v>
                </c:pt>
                <c:pt idx="40">
                  <c:v>-5.3410622794236001E-2</c:v>
                </c:pt>
                <c:pt idx="41">
                  <c:v>-0.14944737765022101</c:v>
                </c:pt>
                <c:pt idx="42">
                  <c:v>-0.30467007394094697</c:v>
                </c:pt>
                <c:pt idx="43">
                  <c:v>0.188339340537855</c:v>
                </c:pt>
                <c:pt idx="44">
                  <c:v>-0.22460983405865401</c:v>
                </c:pt>
                <c:pt idx="45">
                  <c:v>-0.27410887105446202</c:v>
                </c:pt>
                <c:pt idx="46">
                  <c:v>-0.107038897158827</c:v>
                </c:pt>
                <c:pt idx="47">
                  <c:v>0.11066836600246401</c:v>
                </c:pt>
              </c:numCache>
            </c:numRef>
          </c:val>
          <c:smooth val="0"/>
          <c:extLst>
            <c:ext xmlns:c16="http://schemas.microsoft.com/office/drawing/2014/chart" uri="{C3380CC4-5D6E-409C-BE32-E72D297353CC}">
              <c16:uniqueId val="{00000002-196E-431F-804D-686A66C4E4C5}"/>
            </c:ext>
          </c:extLst>
        </c:ser>
        <c:dLbls>
          <c:showLegendKey val="0"/>
          <c:showVal val="0"/>
          <c:showCatName val="0"/>
          <c:showSerName val="0"/>
          <c:showPercent val="0"/>
          <c:showBubbleSize val="0"/>
        </c:dLbls>
        <c:smooth val="0"/>
        <c:axId val="-2139502328"/>
        <c:axId val="-2139944536"/>
      </c:lineChart>
      <c:catAx>
        <c:axId val="-2139502328"/>
        <c:scaling>
          <c:orientation val="minMax"/>
        </c:scaling>
        <c:delete val="0"/>
        <c:axPos val="b"/>
        <c:numFmt formatCode="0.0" sourceLinked="1"/>
        <c:majorTickMark val="none"/>
        <c:minorTickMark val="out"/>
        <c:tickLblPos val="none"/>
        <c:crossAx val="-2139944536"/>
        <c:crosses val="autoZero"/>
        <c:auto val="1"/>
        <c:lblAlgn val="ctr"/>
        <c:lblOffset val="100"/>
        <c:noMultiLvlLbl val="0"/>
      </c:catAx>
      <c:valAx>
        <c:axId val="-2139944536"/>
        <c:scaling>
          <c:orientation val="minMax"/>
        </c:scaling>
        <c:delete val="0"/>
        <c:axPos val="l"/>
        <c:numFmt formatCode="0.00" sourceLinked="1"/>
        <c:majorTickMark val="out"/>
        <c:minorTickMark val="none"/>
        <c:tickLblPos val="none"/>
        <c:crossAx val="-2139502328"/>
        <c:crosses val="autoZero"/>
        <c:crossBetween val="between"/>
      </c:valAx>
    </c:plotArea>
    <c:plotVisOnly val="1"/>
    <c:dispBlanksAs val="gap"/>
    <c:showDLblsOverMax val="0"/>
  </c:chart>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D007-4C6B-87CB-CF91052B36BA}"/>
            </c:ext>
          </c:extLst>
        </c:ser>
        <c:ser>
          <c:idx val="3"/>
          <c:order val="1"/>
          <c:tx>
            <c:strRef>
              <c:f>Sheet1!$D$1</c:f>
              <c:strCache>
                <c:ptCount val="1"/>
                <c:pt idx="0">
                  <c:v>regressor</c:v>
                </c:pt>
              </c:strCache>
            </c:strRef>
          </c:tx>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D007-4C6B-87CB-CF91052B36BA}"/>
            </c:ext>
          </c:extLst>
        </c:ser>
        <c:dLbls>
          <c:showLegendKey val="0"/>
          <c:showVal val="0"/>
          <c:showCatName val="0"/>
          <c:showSerName val="0"/>
          <c:showPercent val="0"/>
          <c:showBubbleSize val="0"/>
        </c:dLbls>
        <c:smooth val="0"/>
        <c:axId val="-2139167576"/>
        <c:axId val="-2139164536"/>
      </c:lineChart>
      <c:catAx>
        <c:axId val="-2139167576"/>
        <c:scaling>
          <c:orientation val="minMax"/>
        </c:scaling>
        <c:delete val="1"/>
        <c:axPos val="b"/>
        <c:numFmt formatCode="0.0" sourceLinked="1"/>
        <c:majorTickMark val="none"/>
        <c:minorTickMark val="out"/>
        <c:tickLblPos val="none"/>
        <c:crossAx val="-2139164536"/>
        <c:crosses val="autoZero"/>
        <c:auto val="1"/>
        <c:lblAlgn val="ctr"/>
        <c:lblOffset val="100"/>
        <c:noMultiLvlLbl val="0"/>
      </c:catAx>
      <c:valAx>
        <c:axId val="-2139164536"/>
        <c:scaling>
          <c:orientation val="minMax"/>
        </c:scaling>
        <c:delete val="0"/>
        <c:axPos val="l"/>
        <c:numFmt formatCode="0.00" sourceLinked="1"/>
        <c:majorTickMark val="out"/>
        <c:minorTickMark val="none"/>
        <c:tickLblPos val="none"/>
        <c:crossAx val="-2139167576"/>
        <c:crosses val="autoZero"/>
        <c:crossBetween val="between"/>
      </c:valAx>
    </c:plotArea>
    <c:plotVisOnly val="1"/>
    <c:dispBlanksAs val="gap"/>
    <c:showDLblsOverMax val="0"/>
  </c:chart>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F8DA-4E45-BBF7-FF6044F73642}"/>
            </c:ext>
          </c:extLst>
        </c:ser>
        <c:ser>
          <c:idx val="3"/>
          <c:order val="1"/>
          <c:tx>
            <c:strRef>
              <c:f>Sheet1!$D$1</c:f>
              <c:strCache>
                <c:ptCount val="1"/>
                <c:pt idx="0">
                  <c:v>regressor</c:v>
                </c:pt>
              </c:strCache>
            </c:strRef>
          </c:tx>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F8DA-4E45-BBF7-FF6044F73642}"/>
            </c:ext>
          </c:extLst>
        </c:ser>
        <c:dLbls>
          <c:showLegendKey val="0"/>
          <c:showVal val="0"/>
          <c:showCatName val="0"/>
          <c:showSerName val="0"/>
          <c:showPercent val="0"/>
          <c:showBubbleSize val="0"/>
        </c:dLbls>
        <c:smooth val="0"/>
        <c:axId val="-2139139560"/>
        <c:axId val="-2139136520"/>
      </c:lineChart>
      <c:catAx>
        <c:axId val="-2139139560"/>
        <c:scaling>
          <c:orientation val="minMax"/>
        </c:scaling>
        <c:delete val="0"/>
        <c:axPos val="b"/>
        <c:numFmt formatCode="0.0" sourceLinked="1"/>
        <c:majorTickMark val="none"/>
        <c:minorTickMark val="out"/>
        <c:tickLblPos val="none"/>
        <c:crossAx val="-2139136520"/>
        <c:crosses val="autoZero"/>
        <c:auto val="1"/>
        <c:lblAlgn val="ctr"/>
        <c:lblOffset val="100"/>
        <c:noMultiLvlLbl val="0"/>
      </c:catAx>
      <c:valAx>
        <c:axId val="-2139136520"/>
        <c:scaling>
          <c:orientation val="minMax"/>
        </c:scaling>
        <c:delete val="0"/>
        <c:axPos val="l"/>
        <c:numFmt formatCode="0.00" sourceLinked="1"/>
        <c:majorTickMark val="out"/>
        <c:minorTickMark val="none"/>
        <c:tickLblPos val="none"/>
        <c:crossAx val="-2139139560"/>
        <c:crosses val="autoZero"/>
        <c:crossBetween val="between"/>
      </c:valAx>
    </c:plotArea>
    <c:plotVisOnly val="1"/>
    <c:dispBlanksAs val="gap"/>
    <c:showDLblsOverMax val="0"/>
  </c:chart>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Sheet1!$C$1</c:f>
              <c:strCache>
                <c:ptCount val="1"/>
                <c:pt idx="0">
                  <c:v>stimulus function</c:v>
                </c:pt>
              </c:strCache>
            </c:strRef>
          </c:tx>
          <c:spPr>
            <a:ln>
              <a:solidFill>
                <a:schemeClr val="accent4"/>
              </a:solidFill>
            </a:ln>
          </c:spPr>
          <c:marker>
            <c:spPr>
              <a:solidFill>
                <a:schemeClr val="accent4"/>
              </a:solidFill>
              <a:ln>
                <a:solidFill>
                  <a:schemeClr val="accent4"/>
                </a:solidFill>
              </a:ln>
            </c:spPr>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Sheet1!$C$2:$C$49</c:f>
              <c:numCache>
                <c:formatCode>General</c:formatCode>
                <c:ptCount val="48"/>
                <c:pt idx="0">
                  <c:v>1</c:v>
                </c:pt>
                <c:pt idx="1">
                  <c:v>1</c:v>
                </c:pt>
                <c:pt idx="2">
                  <c:v>1</c:v>
                </c:pt>
                <c:pt idx="3">
                  <c:v>1</c:v>
                </c:pt>
                <c:pt idx="4">
                  <c:v>1</c:v>
                </c:pt>
                <c:pt idx="5">
                  <c:v>1</c:v>
                </c:pt>
                <c:pt idx="6">
                  <c:v>1</c:v>
                </c:pt>
                <c:pt idx="7">
                  <c:v>1</c:v>
                </c:pt>
                <c:pt idx="8">
                  <c:v>0</c:v>
                </c:pt>
                <c:pt idx="9">
                  <c:v>0</c:v>
                </c:pt>
                <c:pt idx="10">
                  <c:v>0</c:v>
                </c:pt>
                <c:pt idx="11">
                  <c:v>0</c:v>
                </c:pt>
                <c:pt idx="12">
                  <c:v>0</c:v>
                </c:pt>
                <c:pt idx="13">
                  <c:v>0</c:v>
                </c:pt>
                <c:pt idx="14">
                  <c:v>0</c:v>
                </c:pt>
                <c:pt idx="15">
                  <c:v>0</c:v>
                </c:pt>
                <c:pt idx="16">
                  <c:v>1</c:v>
                </c:pt>
                <c:pt idx="17">
                  <c:v>1</c:v>
                </c:pt>
                <c:pt idx="18">
                  <c:v>1</c:v>
                </c:pt>
                <c:pt idx="19">
                  <c:v>1</c:v>
                </c:pt>
                <c:pt idx="20">
                  <c:v>1</c:v>
                </c:pt>
                <c:pt idx="21">
                  <c:v>1</c:v>
                </c:pt>
                <c:pt idx="22">
                  <c:v>1</c:v>
                </c:pt>
                <c:pt idx="23">
                  <c:v>1</c:v>
                </c:pt>
                <c:pt idx="24">
                  <c:v>0</c:v>
                </c:pt>
                <c:pt idx="25">
                  <c:v>0</c:v>
                </c:pt>
                <c:pt idx="26">
                  <c:v>0</c:v>
                </c:pt>
                <c:pt idx="27">
                  <c:v>0</c:v>
                </c:pt>
                <c:pt idx="28">
                  <c:v>0</c:v>
                </c:pt>
                <c:pt idx="29">
                  <c:v>0</c:v>
                </c:pt>
                <c:pt idx="30">
                  <c:v>0</c:v>
                </c:pt>
                <c:pt idx="31">
                  <c:v>0</c:v>
                </c:pt>
                <c:pt idx="32">
                  <c:v>1</c:v>
                </c:pt>
                <c:pt idx="33">
                  <c:v>1</c:v>
                </c:pt>
                <c:pt idx="34">
                  <c:v>1</c:v>
                </c:pt>
                <c:pt idx="35">
                  <c:v>1</c:v>
                </c:pt>
                <c:pt idx="36">
                  <c:v>1</c:v>
                </c:pt>
                <c:pt idx="37">
                  <c:v>1</c:v>
                </c:pt>
                <c:pt idx="38">
                  <c:v>1</c:v>
                </c:pt>
                <c:pt idx="39">
                  <c:v>1</c:v>
                </c:pt>
                <c:pt idx="40">
                  <c:v>0</c:v>
                </c:pt>
                <c:pt idx="41">
                  <c:v>0</c:v>
                </c:pt>
                <c:pt idx="42">
                  <c:v>0</c:v>
                </c:pt>
                <c:pt idx="43">
                  <c:v>0</c:v>
                </c:pt>
                <c:pt idx="44">
                  <c:v>0</c:v>
                </c:pt>
                <c:pt idx="45">
                  <c:v>0</c:v>
                </c:pt>
                <c:pt idx="46">
                  <c:v>0</c:v>
                </c:pt>
                <c:pt idx="47">
                  <c:v>0</c:v>
                </c:pt>
              </c:numCache>
            </c:numRef>
          </c:val>
          <c:smooth val="0"/>
          <c:extLst>
            <c:ext xmlns:c16="http://schemas.microsoft.com/office/drawing/2014/chart" uri="{C3380CC4-5D6E-409C-BE32-E72D297353CC}">
              <c16:uniqueId val="{00000000-56E4-4041-B680-369E4FC59C66}"/>
            </c:ext>
          </c:extLst>
        </c:ser>
        <c:ser>
          <c:idx val="1"/>
          <c:order val="1"/>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1-56E4-4041-B680-369E4FC59C66}"/>
            </c:ext>
          </c:extLst>
        </c:ser>
        <c:ser>
          <c:idx val="5"/>
          <c:order val="2"/>
          <c:tx>
            <c:v>stimulus function 2</c:v>
          </c:tx>
          <c:val>
            <c:numRef>
              <c:f>Sheet1!$L$2:$L$49</c:f>
              <c:numCache>
                <c:formatCode>General</c:formatCode>
                <c:ptCount val="48"/>
                <c:pt idx="0">
                  <c:v>0</c:v>
                </c:pt>
                <c:pt idx="1">
                  <c:v>0</c:v>
                </c:pt>
                <c:pt idx="2">
                  <c:v>0</c:v>
                </c:pt>
                <c:pt idx="3">
                  <c:v>0</c:v>
                </c:pt>
                <c:pt idx="4">
                  <c:v>0</c:v>
                </c:pt>
                <c:pt idx="5">
                  <c:v>0</c:v>
                </c:pt>
                <c:pt idx="6">
                  <c:v>0</c:v>
                </c:pt>
                <c:pt idx="7">
                  <c:v>0</c:v>
                </c:pt>
                <c:pt idx="8">
                  <c:v>1</c:v>
                </c:pt>
                <c:pt idx="9">
                  <c:v>1</c:v>
                </c:pt>
                <c:pt idx="10">
                  <c:v>1</c:v>
                </c:pt>
                <c:pt idx="11">
                  <c:v>1</c:v>
                </c:pt>
                <c:pt idx="12">
                  <c:v>1</c:v>
                </c:pt>
                <c:pt idx="13">
                  <c:v>1</c:v>
                </c:pt>
                <c:pt idx="14">
                  <c:v>1</c:v>
                </c:pt>
                <c:pt idx="15">
                  <c:v>1</c:v>
                </c:pt>
                <c:pt idx="16">
                  <c:v>0</c:v>
                </c:pt>
                <c:pt idx="17">
                  <c:v>0</c:v>
                </c:pt>
                <c:pt idx="18">
                  <c:v>0</c:v>
                </c:pt>
                <c:pt idx="19">
                  <c:v>0</c:v>
                </c:pt>
                <c:pt idx="20">
                  <c:v>0</c:v>
                </c:pt>
                <c:pt idx="21">
                  <c:v>0</c:v>
                </c:pt>
                <c:pt idx="22">
                  <c:v>0</c:v>
                </c:pt>
                <c:pt idx="23">
                  <c:v>0</c:v>
                </c:pt>
                <c:pt idx="24">
                  <c:v>1</c:v>
                </c:pt>
                <c:pt idx="25">
                  <c:v>1</c:v>
                </c:pt>
                <c:pt idx="26">
                  <c:v>1</c:v>
                </c:pt>
                <c:pt idx="27">
                  <c:v>1</c:v>
                </c:pt>
                <c:pt idx="28">
                  <c:v>1</c:v>
                </c:pt>
                <c:pt idx="29">
                  <c:v>1</c:v>
                </c:pt>
                <c:pt idx="30">
                  <c:v>1</c:v>
                </c:pt>
                <c:pt idx="31">
                  <c:v>1</c:v>
                </c:pt>
                <c:pt idx="32">
                  <c:v>0</c:v>
                </c:pt>
                <c:pt idx="33">
                  <c:v>0</c:v>
                </c:pt>
                <c:pt idx="34">
                  <c:v>0</c:v>
                </c:pt>
                <c:pt idx="35">
                  <c:v>0</c:v>
                </c:pt>
                <c:pt idx="36">
                  <c:v>0</c:v>
                </c:pt>
                <c:pt idx="37">
                  <c:v>0</c:v>
                </c:pt>
                <c:pt idx="38">
                  <c:v>0</c:v>
                </c:pt>
                <c:pt idx="39">
                  <c:v>0</c:v>
                </c:pt>
                <c:pt idx="40">
                  <c:v>1</c:v>
                </c:pt>
                <c:pt idx="41">
                  <c:v>1</c:v>
                </c:pt>
                <c:pt idx="42">
                  <c:v>1</c:v>
                </c:pt>
                <c:pt idx="43">
                  <c:v>1</c:v>
                </c:pt>
                <c:pt idx="44">
                  <c:v>1</c:v>
                </c:pt>
                <c:pt idx="45">
                  <c:v>1</c:v>
                </c:pt>
                <c:pt idx="46">
                  <c:v>1</c:v>
                </c:pt>
                <c:pt idx="47">
                  <c:v>1</c:v>
                </c:pt>
              </c:numCache>
            </c:numRef>
          </c:val>
          <c:smooth val="0"/>
          <c:extLst>
            <c:ext xmlns:c16="http://schemas.microsoft.com/office/drawing/2014/chart" uri="{C3380CC4-5D6E-409C-BE32-E72D297353CC}">
              <c16:uniqueId val="{00000002-56E4-4041-B680-369E4FC59C66}"/>
            </c:ext>
          </c:extLst>
        </c:ser>
        <c:dLbls>
          <c:showLegendKey val="0"/>
          <c:showVal val="0"/>
          <c:showCatName val="0"/>
          <c:showSerName val="0"/>
          <c:showPercent val="0"/>
          <c:showBubbleSize val="0"/>
        </c:dLbls>
        <c:marker val="1"/>
        <c:smooth val="0"/>
        <c:axId val="-2137869800"/>
        <c:axId val="-2140826856"/>
      </c:lineChart>
      <c:catAx>
        <c:axId val="-2137869800"/>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40826856"/>
        <c:crosses val="autoZero"/>
        <c:auto val="1"/>
        <c:lblAlgn val="ctr"/>
        <c:lblOffset val="100"/>
        <c:noMultiLvlLbl val="0"/>
      </c:catAx>
      <c:valAx>
        <c:axId val="-2140826856"/>
        <c:scaling>
          <c:orientation val="minMax"/>
        </c:scaling>
        <c:delete val="0"/>
        <c:axPos val="l"/>
        <c:numFmt formatCode="General" sourceLinked="1"/>
        <c:majorTickMark val="out"/>
        <c:minorTickMark val="none"/>
        <c:tickLblPos val="nextTo"/>
        <c:crossAx val="-2137869800"/>
        <c:crosses val="autoZero"/>
        <c:crossBetween val="between"/>
      </c:valAx>
    </c:plotArea>
    <c:plotVisOnly val="1"/>
    <c:dispBlanksAs val="gap"/>
    <c:showDLblsOverMax val="0"/>
  </c:chart>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8545-4090-8343-B27C3875BEDC}"/>
            </c:ext>
          </c:extLst>
        </c:ser>
        <c:ser>
          <c:idx val="3"/>
          <c:order val="1"/>
          <c:tx>
            <c:strRef>
              <c:f>Sheet1!$D$1</c:f>
              <c:strCache>
                <c:ptCount val="1"/>
                <c:pt idx="0">
                  <c:v>regressor</c:v>
                </c:pt>
              </c:strCache>
            </c:strRef>
          </c:tx>
          <c:spPr>
            <a:ln>
              <a:noFill/>
            </a:ln>
          </c:spPr>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8545-4090-8343-B27C3875BEDC}"/>
            </c:ext>
          </c:extLst>
        </c:ser>
        <c:dLbls>
          <c:showLegendKey val="0"/>
          <c:showVal val="0"/>
          <c:showCatName val="0"/>
          <c:showSerName val="0"/>
          <c:showPercent val="0"/>
          <c:showBubbleSize val="0"/>
        </c:dLbls>
        <c:smooth val="0"/>
        <c:axId val="-2094323416"/>
        <c:axId val="-2094320376"/>
      </c:lineChart>
      <c:catAx>
        <c:axId val="-2094323416"/>
        <c:scaling>
          <c:orientation val="minMax"/>
        </c:scaling>
        <c:delete val="0"/>
        <c:axPos val="b"/>
        <c:numFmt formatCode="0.0" sourceLinked="1"/>
        <c:majorTickMark val="none"/>
        <c:minorTickMark val="out"/>
        <c:tickLblPos val="none"/>
        <c:crossAx val="-2094320376"/>
        <c:crosses val="autoZero"/>
        <c:auto val="1"/>
        <c:lblAlgn val="ctr"/>
        <c:lblOffset val="100"/>
        <c:noMultiLvlLbl val="0"/>
      </c:catAx>
      <c:valAx>
        <c:axId val="-2094320376"/>
        <c:scaling>
          <c:orientation val="minMax"/>
        </c:scaling>
        <c:delete val="0"/>
        <c:axPos val="l"/>
        <c:numFmt formatCode="0.00" sourceLinked="1"/>
        <c:majorTickMark val="out"/>
        <c:minorTickMark val="none"/>
        <c:tickLblPos val="none"/>
        <c:crossAx val="-2094323416"/>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Voxel time course</a:t>
            </a:r>
          </a:p>
        </c:rich>
      </c:tx>
      <c:overlay val="0"/>
    </c:title>
    <c:autoTitleDeleted val="0"/>
    <c:plotArea>
      <c:layout/>
      <c:lineChart>
        <c:grouping val="standard"/>
        <c:varyColors val="0"/>
        <c:ser>
          <c:idx val="1"/>
          <c:order val="0"/>
          <c:tx>
            <c:strRef>
              <c:f>Sheet1!$D$1</c:f>
              <c:strCache>
                <c:ptCount val="1"/>
                <c:pt idx="0">
                  <c:v>BOLD signal</c:v>
                </c:pt>
              </c:strCache>
            </c:strRef>
          </c:tx>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27ED-48D1-BC2A-8D2EC1DB114D}"/>
            </c:ext>
          </c:extLst>
        </c:ser>
        <c:dLbls>
          <c:showLegendKey val="0"/>
          <c:showVal val="0"/>
          <c:showCatName val="0"/>
          <c:showSerName val="0"/>
          <c:showPercent val="0"/>
          <c:showBubbleSize val="0"/>
        </c:dLbls>
        <c:marker val="1"/>
        <c:smooth val="0"/>
        <c:axId val="-2095242744"/>
        <c:axId val="-2108330312"/>
      </c:lineChart>
      <c:catAx>
        <c:axId val="-2095242744"/>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108330312"/>
        <c:crosses val="autoZero"/>
        <c:auto val="1"/>
        <c:lblAlgn val="ctr"/>
        <c:lblOffset val="100"/>
        <c:noMultiLvlLbl val="0"/>
      </c:catAx>
      <c:valAx>
        <c:axId val="-2108330312"/>
        <c:scaling>
          <c:orientation val="minMax"/>
        </c:scaling>
        <c:delete val="0"/>
        <c:axPos val="l"/>
        <c:numFmt formatCode="0.00" sourceLinked="1"/>
        <c:majorTickMark val="out"/>
        <c:minorTickMark val="none"/>
        <c:tickLblPos val="nextTo"/>
        <c:crossAx val="-2095242744"/>
        <c:crosses val="autoZero"/>
        <c:crossBetween val="between"/>
      </c:valAx>
    </c:plotArea>
    <c:plotVisOnly val="1"/>
    <c:dispBlanksAs val="gap"/>
    <c:showDLblsOverMax val="0"/>
  </c:chart>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5BF4-498E-9C54-84F8DAEBD9D0}"/>
            </c:ext>
          </c:extLst>
        </c:ser>
        <c:ser>
          <c:idx val="3"/>
          <c:order val="1"/>
          <c:tx>
            <c:strRef>
              <c:f>Sheet1!$D$1</c:f>
              <c:strCache>
                <c:ptCount val="1"/>
                <c:pt idx="0">
                  <c:v>regressor</c:v>
                </c:pt>
              </c:strCache>
            </c:strRef>
          </c:tx>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5BF4-498E-9C54-84F8DAEBD9D0}"/>
            </c:ext>
          </c:extLst>
        </c:ser>
        <c:dLbls>
          <c:showLegendKey val="0"/>
          <c:showVal val="0"/>
          <c:showCatName val="0"/>
          <c:showSerName val="0"/>
          <c:showPercent val="0"/>
          <c:showBubbleSize val="0"/>
        </c:dLbls>
        <c:smooth val="0"/>
        <c:axId val="-2147042328"/>
        <c:axId val="-2146697688"/>
      </c:lineChart>
      <c:catAx>
        <c:axId val="-2147042328"/>
        <c:scaling>
          <c:orientation val="minMax"/>
        </c:scaling>
        <c:delete val="0"/>
        <c:axPos val="b"/>
        <c:numFmt formatCode="0.0" sourceLinked="1"/>
        <c:majorTickMark val="none"/>
        <c:minorTickMark val="out"/>
        <c:tickLblPos val="none"/>
        <c:crossAx val="-2146697688"/>
        <c:crosses val="autoZero"/>
        <c:auto val="1"/>
        <c:lblAlgn val="ctr"/>
        <c:lblOffset val="100"/>
        <c:noMultiLvlLbl val="0"/>
      </c:catAx>
      <c:valAx>
        <c:axId val="-2146697688"/>
        <c:scaling>
          <c:orientation val="minMax"/>
        </c:scaling>
        <c:delete val="0"/>
        <c:axPos val="l"/>
        <c:numFmt formatCode="0.00" sourceLinked="1"/>
        <c:majorTickMark val="out"/>
        <c:minorTickMark val="none"/>
        <c:tickLblPos val="none"/>
        <c:crossAx val="-2147042328"/>
        <c:crosses val="autoZero"/>
        <c:crossBetween val="between"/>
      </c:valAx>
    </c:plotArea>
    <c:plotVisOnly val="1"/>
    <c:dispBlanksAs val="gap"/>
    <c:showDLblsOverMax val="0"/>
  </c:chart>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1"/>
          <c:order val="0"/>
          <c:tx>
            <c:strRef>
              <c:f>Sheet1!$E$1</c:f>
              <c:strCache>
                <c:ptCount val="1"/>
                <c:pt idx="0">
                  <c:v>BOLD signal</c:v>
                </c:pt>
              </c:strCache>
            </c:strRef>
          </c:tx>
          <c:spPr>
            <a:ln>
              <a:no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Sheet1!$E$2:$E$49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A5F7-419A-9673-54F8BABB039E}"/>
            </c:ext>
          </c:extLst>
        </c:ser>
        <c:ser>
          <c:idx val="3"/>
          <c:order val="1"/>
          <c:tx>
            <c:strRef>
              <c:f>Sheet1!$D$1</c:f>
              <c:strCache>
                <c:ptCount val="1"/>
                <c:pt idx="0">
                  <c:v>regressor</c:v>
                </c:pt>
              </c:strCache>
            </c:strRef>
          </c:tx>
          <c:spPr>
            <a:ln>
              <a:noFill/>
            </a:ln>
          </c:spPr>
          <c:marker>
            <c:symbol val="none"/>
          </c:marker>
          <c:val>
            <c:numRef>
              <c:f>Sheet1!$D$2:$D$49</c:f>
              <c:numCache>
                <c:formatCode>General</c:formatCode>
                <c:ptCount val="48"/>
                <c:pt idx="0">
                  <c:v>0</c:v>
                </c:pt>
                <c:pt idx="1">
                  <c:v>0.199589140221554</c:v>
                </c:pt>
                <c:pt idx="2">
                  <c:v>0.72377569080404802</c:v>
                </c:pt>
                <c:pt idx="3">
                  <c:v>1.0477526715733001</c:v>
                </c:pt>
                <c:pt idx="4">
                  <c:v>1.1435031181147799</c:v>
                </c:pt>
                <c:pt idx="5">
                  <c:v>1.13148565824154</c:v>
                </c:pt>
                <c:pt idx="6">
                  <c:v>1.0862594615902801</c:v>
                </c:pt>
                <c:pt idx="7">
                  <c:v>1.04500698843576</c:v>
                </c:pt>
                <c:pt idx="8">
                  <c:v>1.01945163472391</c:v>
                </c:pt>
                <c:pt idx="9">
                  <c:v>0.80753256305190402</c:v>
                </c:pt>
                <c:pt idx="10">
                  <c:v>0.27842398825884201</c:v>
                </c:pt>
                <c:pt idx="11">
                  <c:v>-4.72414139589847E-2</c:v>
                </c:pt>
                <c:pt idx="12">
                  <c:v>-0.14350311811478</c:v>
                </c:pt>
                <c:pt idx="13">
                  <c:v>-0.13148565824153599</c:v>
                </c:pt>
                <c:pt idx="14">
                  <c:v>-8.6259461590276199E-2</c:v>
                </c:pt>
                <c:pt idx="15">
                  <c:v>-4.5006988435761598E-2</c:v>
                </c:pt>
                <c:pt idx="16">
                  <c:v>-1.9451634723908501E-2</c:v>
                </c:pt>
                <c:pt idx="17">
                  <c:v>0.19246743694809601</c:v>
                </c:pt>
                <c:pt idx="18">
                  <c:v>0.72157601174115804</c:v>
                </c:pt>
                <c:pt idx="19">
                  <c:v>1.0472414139589801</c:v>
                </c:pt>
                <c:pt idx="20">
                  <c:v>1.1435031181147799</c:v>
                </c:pt>
                <c:pt idx="21">
                  <c:v>1.13148565824154</c:v>
                </c:pt>
                <c:pt idx="22">
                  <c:v>1.0862594615902801</c:v>
                </c:pt>
                <c:pt idx="23">
                  <c:v>1.04500698843576</c:v>
                </c:pt>
                <c:pt idx="24">
                  <c:v>1.01945163472391</c:v>
                </c:pt>
                <c:pt idx="25">
                  <c:v>0.80753256305190402</c:v>
                </c:pt>
                <c:pt idx="26">
                  <c:v>0.27842398825884201</c:v>
                </c:pt>
                <c:pt idx="27">
                  <c:v>-4.72414139589847E-2</c:v>
                </c:pt>
                <c:pt idx="28">
                  <c:v>-0.14350311811478</c:v>
                </c:pt>
                <c:pt idx="29">
                  <c:v>-0.13148565824153599</c:v>
                </c:pt>
                <c:pt idx="30">
                  <c:v>-8.6259461590276199E-2</c:v>
                </c:pt>
                <c:pt idx="31">
                  <c:v>-4.5006988435761598E-2</c:v>
                </c:pt>
                <c:pt idx="32">
                  <c:v>-1.9451634723908501E-2</c:v>
                </c:pt>
                <c:pt idx="33">
                  <c:v>0.19246743694809601</c:v>
                </c:pt>
                <c:pt idx="34">
                  <c:v>0.72157601174115804</c:v>
                </c:pt>
                <c:pt idx="35">
                  <c:v>1.0472414139589801</c:v>
                </c:pt>
                <c:pt idx="36">
                  <c:v>1.1435031181147799</c:v>
                </c:pt>
                <c:pt idx="37">
                  <c:v>1.13148565824154</c:v>
                </c:pt>
                <c:pt idx="38">
                  <c:v>1.0862594615902801</c:v>
                </c:pt>
                <c:pt idx="39">
                  <c:v>1.04500698843576</c:v>
                </c:pt>
                <c:pt idx="40">
                  <c:v>1.01945163472391</c:v>
                </c:pt>
                <c:pt idx="41">
                  <c:v>0.80753256305190402</c:v>
                </c:pt>
                <c:pt idx="42">
                  <c:v>0.27842398825884201</c:v>
                </c:pt>
                <c:pt idx="43">
                  <c:v>-4.72414139589847E-2</c:v>
                </c:pt>
                <c:pt idx="44">
                  <c:v>-0.14350311811478</c:v>
                </c:pt>
                <c:pt idx="45">
                  <c:v>-0.13148565824153599</c:v>
                </c:pt>
                <c:pt idx="46">
                  <c:v>-8.6259461590276199E-2</c:v>
                </c:pt>
                <c:pt idx="47">
                  <c:v>-4.5006988435761598E-2</c:v>
                </c:pt>
              </c:numCache>
            </c:numRef>
          </c:val>
          <c:smooth val="0"/>
          <c:extLst>
            <c:ext xmlns:c16="http://schemas.microsoft.com/office/drawing/2014/chart" uri="{C3380CC4-5D6E-409C-BE32-E72D297353CC}">
              <c16:uniqueId val="{00000001-A5F7-419A-9673-54F8BABB039E}"/>
            </c:ext>
          </c:extLst>
        </c:ser>
        <c:ser>
          <c:idx val="4"/>
          <c:order val="2"/>
          <c:tx>
            <c:strRef>
              <c:f>Sheet1!$F$1</c:f>
              <c:strCache>
                <c:ptCount val="1"/>
                <c:pt idx="0">
                  <c:v>error</c:v>
                </c:pt>
              </c:strCache>
            </c:strRef>
          </c:tx>
          <c:marker>
            <c:symbol val="none"/>
          </c:marker>
          <c:val>
            <c:numRef>
              <c:f>Sheet1!$F$2:$F$49</c:f>
              <c:numCache>
                <c:formatCode>0.00</c:formatCode>
                <c:ptCount val="48"/>
                <c:pt idx="0">
                  <c:v>-8.4589973287372999E-2</c:v>
                </c:pt>
                <c:pt idx="1">
                  <c:v>-7.5340439896480996E-2</c:v>
                </c:pt>
                <c:pt idx="2">
                  <c:v>-0.20851273937268</c:v>
                </c:pt>
                <c:pt idx="3">
                  <c:v>-0.21314695564322</c:v>
                </c:pt>
                <c:pt idx="4">
                  <c:v>0.29350376921170002</c:v>
                </c:pt>
                <c:pt idx="5">
                  <c:v>-0.26153942897392701</c:v>
                </c:pt>
                <c:pt idx="6">
                  <c:v>-0.17674848383098901</c:v>
                </c:pt>
                <c:pt idx="7">
                  <c:v>-9.9305046193118904E-2</c:v>
                </c:pt>
                <c:pt idx="8">
                  <c:v>2.37523510884101E-2</c:v>
                </c:pt>
                <c:pt idx="9">
                  <c:v>0.255644895706576</c:v>
                </c:pt>
                <c:pt idx="10">
                  <c:v>0.38891804605715702</c:v>
                </c:pt>
                <c:pt idx="11">
                  <c:v>7.9967109133314798E-2</c:v>
                </c:pt>
                <c:pt idx="12">
                  <c:v>-0.40085290344593</c:v>
                </c:pt>
                <c:pt idx="13">
                  <c:v>-0.14961838948452499</c:v>
                </c:pt>
                <c:pt idx="14">
                  <c:v>-4.9549218023676803E-2</c:v>
                </c:pt>
                <c:pt idx="15">
                  <c:v>3.2400038747046299E-2</c:v>
                </c:pt>
                <c:pt idx="16">
                  <c:v>0.108743935093546</c:v>
                </c:pt>
                <c:pt idx="17">
                  <c:v>0.39172645040593101</c:v>
                </c:pt>
                <c:pt idx="18">
                  <c:v>0.10435360510531699</c:v>
                </c:pt>
                <c:pt idx="19">
                  <c:v>3.2962067833380002E-2</c:v>
                </c:pt>
                <c:pt idx="20">
                  <c:v>0.20577520072118999</c:v>
                </c:pt>
                <c:pt idx="21">
                  <c:v>6.9011662741429905E-2</c:v>
                </c:pt>
                <c:pt idx="22">
                  <c:v>-6.2491232784310097E-2</c:v>
                </c:pt>
                <c:pt idx="23">
                  <c:v>0.11359058835282999</c:v>
                </c:pt>
                <c:pt idx="24">
                  <c:v>-0.130472934546882</c:v>
                </c:pt>
                <c:pt idx="25">
                  <c:v>-4.0436726853021999E-2</c:v>
                </c:pt>
                <c:pt idx="26">
                  <c:v>-0.135993036190763</c:v>
                </c:pt>
                <c:pt idx="27">
                  <c:v>-0.15887532114841199</c:v>
                </c:pt>
                <c:pt idx="28">
                  <c:v>1.0614859991740999E-2</c:v>
                </c:pt>
                <c:pt idx="29">
                  <c:v>0.151257068173098</c:v>
                </c:pt>
                <c:pt idx="30">
                  <c:v>0.133448188396771</c:v>
                </c:pt>
                <c:pt idx="31">
                  <c:v>-4.9389931195800002E-4</c:v>
                </c:pt>
                <c:pt idx="32">
                  <c:v>2.5364619437064299E-2</c:v>
                </c:pt>
                <c:pt idx="33">
                  <c:v>-0.14247105401662</c:v>
                </c:pt>
                <c:pt idx="34">
                  <c:v>-0.23540658612192999</c:v>
                </c:pt>
                <c:pt idx="35">
                  <c:v>-0.13387707831648399</c:v>
                </c:pt>
                <c:pt idx="36">
                  <c:v>0.24181128588362999</c:v>
                </c:pt>
                <c:pt idx="37">
                  <c:v>-0.41390064892243</c:v>
                </c:pt>
                <c:pt idx="38">
                  <c:v>1.08863231277798E-2</c:v>
                </c:pt>
                <c:pt idx="39">
                  <c:v>0.27309885011580998</c:v>
                </c:pt>
                <c:pt idx="40">
                  <c:v>-5.3410622794236001E-2</c:v>
                </c:pt>
                <c:pt idx="41">
                  <c:v>-0.14944737765022101</c:v>
                </c:pt>
                <c:pt idx="42">
                  <c:v>-0.30467007394094697</c:v>
                </c:pt>
                <c:pt idx="43">
                  <c:v>0.188339340537855</c:v>
                </c:pt>
                <c:pt idx="44">
                  <c:v>-0.22460983405865401</c:v>
                </c:pt>
                <c:pt idx="45">
                  <c:v>-0.27410887105446202</c:v>
                </c:pt>
                <c:pt idx="46">
                  <c:v>-0.107038897158827</c:v>
                </c:pt>
                <c:pt idx="47">
                  <c:v>0.11066836600246401</c:v>
                </c:pt>
              </c:numCache>
            </c:numRef>
          </c:val>
          <c:smooth val="0"/>
          <c:extLst>
            <c:ext xmlns:c16="http://schemas.microsoft.com/office/drawing/2014/chart" uri="{C3380CC4-5D6E-409C-BE32-E72D297353CC}">
              <c16:uniqueId val="{00000002-A5F7-419A-9673-54F8BABB039E}"/>
            </c:ext>
          </c:extLst>
        </c:ser>
        <c:dLbls>
          <c:showLegendKey val="0"/>
          <c:showVal val="0"/>
          <c:showCatName val="0"/>
          <c:showSerName val="0"/>
          <c:showPercent val="0"/>
          <c:showBubbleSize val="0"/>
        </c:dLbls>
        <c:smooth val="0"/>
        <c:axId val="-2094545112"/>
        <c:axId val="-2094542072"/>
      </c:lineChart>
      <c:catAx>
        <c:axId val="-2094545112"/>
        <c:scaling>
          <c:orientation val="minMax"/>
        </c:scaling>
        <c:delete val="0"/>
        <c:axPos val="b"/>
        <c:numFmt formatCode="0.0" sourceLinked="1"/>
        <c:majorTickMark val="none"/>
        <c:minorTickMark val="out"/>
        <c:tickLblPos val="none"/>
        <c:crossAx val="-2094542072"/>
        <c:crosses val="autoZero"/>
        <c:auto val="1"/>
        <c:lblAlgn val="ctr"/>
        <c:lblOffset val="100"/>
        <c:noMultiLvlLbl val="0"/>
      </c:catAx>
      <c:valAx>
        <c:axId val="-2094542072"/>
        <c:scaling>
          <c:orientation val="minMax"/>
        </c:scaling>
        <c:delete val="0"/>
        <c:axPos val="l"/>
        <c:numFmt formatCode="0.00" sourceLinked="1"/>
        <c:majorTickMark val="out"/>
        <c:minorTickMark val="none"/>
        <c:tickLblPos val="none"/>
        <c:crossAx val="-2094545112"/>
        <c:crosses val="autoZero"/>
        <c:crossBetween val="between"/>
      </c:valAx>
    </c:plotArea>
    <c:plotVisOnly val="1"/>
    <c:dispBlanksAs val="gap"/>
    <c:showDLblsOverMax val="0"/>
  </c:chart>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v>regressor 2</c:v>
          </c:tx>
          <c:spPr>
            <a:ln>
              <a:solidFill>
                <a:schemeClr val="accent6"/>
              </a:solidFill>
            </a:ln>
          </c:spPr>
          <c:marker>
            <c:symbol val="none"/>
          </c:marker>
          <c:val>
            <c:numRef>
              <c:f>Sheet1!$M$2:$M$49</c:f>
              <c:numCache>
                <c:formatCode>General</c:formatCode>
                <c:ptCount val="48"/>
                <c:pt idx="0">
                  <c:v>1</c:v>
                </c:pt>
                <c:pt idx="1">
                  <c:v>0.80041085977844595</c:v>
                </c:pt>
                <c:pt idx="2">
                  <c:v>0.27622430919595198</c:v>
                </c:pt>
                <c:pt idx="3">
                  <c:v>-4.7752671573300098E-2</c:v>
                </c:pt>
                <c:pt idx="4">
                  <c:v>-0.14350311811478</c:v>
                </c:pt>
                <c:pt idx="5">
                  <c:v>-0.13148565824153999</c:v>
                </c:pt>
                <c:pt idx="6">
                  <c:v>-8.6259461590280098E-2</c:v>
                </c:pt>
                <c:pt idx="7">
                  <c:v>-4.5006988435760002E-2</c:v>
                </c:pt>
                <c:pt idx="8">
                  <c:v>-1.945163472391E-2</c:v>
                </c:pt>
                <c:pt idx="9">
                  <c:v>0.19246743694809601</c:v>
                </c:pt>
                <c:pt idx="10">
                  <c:v>0.72157601174115804</c:v>
                </c:pt>
                <c:pt idx="11">
                  <c:v>1.047241413958985</c:v>
                </c:pt>
                <c:pt idx="12">
                  <c:v>1.1435031181147799</c:v>
                </c:pt>
                <c:pt idx="13">
                  <c:v>1.131485658241536</c:v>
                </c:pt>
                <c:pt idx="14">
                  <c:v>1.0862594615902761</c:v>
                </c:pt>
                <c:pt idx="15">
                  <c:v>1.045006988435762</c:v>
                </c:pt>
                <c:pt idx="16">
                  <c:v>1.019451634723908</c:v>
                </c:pt>
                <c:pt idx="17">
                  <c:v>0.80753256305190402</c:v>
                </c:pt>
                <c:pt idx="18">
                  <c:v>0.27842398825884201</c:v>
                </c:pt>
                <c:pt idx="19">
                  <c:v>-4.72414139589801E-2</c:v>
                </c:pt>
                <c:pt idx="20">
                  <c:v>-0.14350311811478</c:v>
                </c:pt>
                <c:pt idx="21">
                  <c:v>-0.13148565824153999</c:v>
                </c:pt>
                <c:pt idx="22">
                  <c:v>-8.6259461590280098E-2</c:v>
                </c:pt>
                <c:pt idx="23">
                  <c:v>-4.5006988435760002E-2</c:v>
                </c:pt>
                <c:pt idx="24">
                  <c:v>-1.945163472391E-2</c:v>
                </c:pt>
                <c:pt idx="25">
                  <c:v>0.19246743694809601</c:v>
                </c:pt>
                <c:pt idx="26">
                  <c:v>0.72157601174115804</c:v>
                </c:pt>
                <c:pt idx="27">
                  <c:v>1.047241413958985</c:v>
                </c:pt>
                <c:pt idx="28">
                  <c:v>1.1435031181147799</c:v>
                </c:pt>
                <c:pt idx="29">
                  <c:v>1.131485658241536</c:v>
                </c:pt>
                <c:pt idx="30">
                  <c:v>1.0862594615902761</c:v>
                </c:pt>
                <c:pt idx="31">
                  <c:v>1.045006988435762</c:v>
                </c:pt>
                <c:pt idx="32">
                  <c:v>1.019451634723908</c:v>
                </c:pt>
                <c:pt idx="33">
                  <c:v>0.80753256305190402</c:v>
                </c:pt>
                <c:pt idx="34">
                  <c:v>0.27842398825884201</c:v>
                </c:pt>
                <c:pt idx="35">
                  <c:v>-4.72414139589801E-2</c:v>
                </c:pt>
                <c:pt idx="36">
                  <c:v>-0.14350311811478</c:v>
                </c:pt>
                <c:pt idx="37">
                  <c:v>-0.13148565824153999</c:v>
                </c:pt>
                <c:pt idx="38">
                  <c:v>-8.6259461590280098E-2</c:v>
                </c:pt>
                <c:pt idx="39">
                  <c:v>-4.5006988435760002E-2</c:v>
                </c:pt>
                <c:pt idx="40">
                  <c:v>-1.945163472391E-2</c:v>
                </c:pt>
                <c:pt idx="41">
                  <c:v>0.19246743694809601</c:v>
                </c:pt>
                <c:pt idx="42">
                  <c:v>0.72157601174115804</c:v>
                </c:pt>
                <c:pt idx="43">
                  <c:v>1.047241413958985</c:v>
                </c:pt>
                <c:pt idx="44">
                  <c:v>1.1435031181147799</c:v>
                </c:pt>
                <c:pt idx="45">
                  <c:v>1.131485658241536</c:v>
                </c:pt>
                <c:pt idx="46">
                  <c:v>1.0862594615902761</c:v>
                </c:pt>
                <c:pt idx="47">
                  <c:v>1.045006988435762</c:v>
                </c:pt>
              </c:numCache>
            </c:numRef>
          </c:val>
          <c:smooth val="0"/>
          <c:extLst>
            <c:ext xmlns:c16="http://schemas.microsoft.com/office/drawing/2014/chart" uri="{C3380CC4-5D6E-409C-BE32-E72D297353CC}">
              <c16:uniqueId val="{00000000-63B2-4BB6-8591-452DD9110D11}"/>
            </c:ext>
          </c:extLst>
        </c:ser>
        <c:ser>
          <c:idx val="0"/>
          <c:order val="1"/>
          <c:tx>
            <c:v>bold</c:v>
          </c:tx>
          <c:spPr>
            <a:ln>
              <a:noFill/>
            </a:ln>
          </c:spPr>
          <c:marker>
            <c:symbol val="none"/>
          </c:marker>
          <c:val>
            <c:numRef>
              <c:f>Sheet1!$E$2:$E$53</c:f>
              <c:numCache>
                <c:formatCode>0.00</c:formatCode>
                <c:ptCount val="52"/>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pt idx="48">
                  <c:v>0.27548385537199699</c:v>
                </c:pt>
                <c:pt idx="49">
                  <c:v>-6.7015532058030597E-2</c:v>
                </c:pt>
                <c:pt idx="50">
                  <c:v>-3.9473675804754499E-2</c:v>
                </c:pt>
                <c:pt idx="51">
                  <c:v>5.0374897788931797E-2</c:v>
                </c:pt>
              </c:numCache>
            </c:numRef>
          </c:val>
          <c:smooth val="0"/>
          <c:extLst>
            <c:ext xmlns:c16="http://schemas.microsoft.com/office/drawing/2014/chart" uri="{C3380CC4-5D6E-409C-BE32-E72D297353CC}">
              <c16:uniqueId val="{00000001-63B2-4BB6-8591-452DD9110D11}"/>
            </c:ext>
          </c:extLst>
        </c:ser>
        <c:dLbls>
          <c:showLegendKey val="0"/>
          <c:showVal val="0"/>
          <c:showCatName val="0"/>
          <c:showSerName val="0"/>
          <c:showPercent val="0"/>
          <c:showBubbleSize val="0"/>
        </c:dLbls>
        <c:smooth val="0"/>
        <c:axId val="-2094517336"/>
        <c:axId val="-2094514296"/>
      </c:lineChart>
      <c:catAx>
        <c:axId val="-2094517336"/>
        <c:scaling>
          <c:orientation val="minMax"/>
        </c:scaling>
        <c:delete val="0"/>
        <c:axPos val="b"/>
        <c:numFmt formatCode="0.0" sourceLinked="1"/>
        <c:majorTickMark val="none"/>
        <c:minorTickMark val="out"/>
        <c:tickLblPos val="none"/>
        <c:crossAx val="-2094514296"/>
        <c:crosses val="autoZero"/>
        <c:auto val="1"/>
        <c:lblAlgn val="ctr"/>
        <c:lblOffset val="100"/>
        <c:noMultiLvlLbl val="0"/>
      </c:catAx>
      <c:valAx>
        <c:axId val="-2094514296"/>
        <c:scaling>
          <c:orientation val="minMax"/>
        </c:scaling>
        <c:delete val="0"/>
        <c:axPos val="l"/>
        <c:numFmt formatCode="General" sourceLinked="1"/>
        <c:majorTickMark val="out"/>
        <c:minorTickMark val="none"/>
        <c:tickLblPos val="none"/>
        <c:crossAx val="-2094517336"/>
        <c:crosses val="autoZero"/>
        <c:crossBetween val="between"/>
      </c:valAx>
    </c:plotArea>
    <c:plotVisOnly val="1"/>
    <c:dispBlanksAs val="gap"/>
    <c:showDLblsOverMax val="0"/>
  </c:chart>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B092-4412-A7F9-5A64F9A9F532}"/>
            </c:ext>
          </c:extLst>
        </c:ser>
        <c:dLbls>
          <c:showLegendKey val="0"/>
          <c:showVal val="0"/>
          <c:showCatName val="0"/>
          <c:showSerName val="0"/>
          <c:showPercent val="0"/>
          <c:showBubbleSize val="0"/>
        </c:dLbls>
        <c:smooth val="0"/>
        <c:axId val="-2138259688"/>
        <c:axId val="-2138256632"/>
      </c:lineChart>
      <c:catAx>
        <c:axId val="-2138259688"/>
        <c:scaling>
          <c:orientation val="minMax"/>
        </c:scaling>
        <c:delete val="0"/>
        <c:axPos val="b"/>
        <c:numFmt formatCode="General" sourceLinked="1"/>
        <c:majorTickMark val="out"/>
        <c:minorTickMark val="none"/>
        <c:tickLblPos val="low"/>
        <c:crossAx val="-2138256632"/>
        <c:crosses val="autoZero"/>
        <c:auto val="1"/>
        <c:lblAlgn val="ctr"/>
        <c:lblOffset val="100"/>
        <c:noMultiLvlLbl val="0"/>
      </c:catAx>
      <c:valAx>
        <c:axId val="-2138256632"/>
        <c:scaling>
          <c:orientation val="minMax"/>
        </c:scaling>
        <c:delete val="0"/>
        <c:axPos val="l"/>
        <c:numFmt formatCode="General" sourceLinked="1"/>
        <c:majorTickMark val="out"/>
        <c:minorTickMark val="none"/>
        <c:tickLblPos val="nextTo"/>
        <c:crossAx val="-2138259688"/>
        <c:crosses val="autoZero"/>
        <c:crossBetween val="between"/>
      </c:valAx>
    </c:plotArea>
    <c:plotVisOnly val="1"/>
    <c:dispBlanksAs val="gap"/>
    <c:showDLblsOverMax val="0"/>
  </c:chart>
  <c:spPr>
    <a:solidFill>
      <a:schemeClr val="bg1">
        <a:alpha val="52000"/>
      </a:schemeClr>
    </a:solidFill>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1"/>
          <c:order val="0"/>
          <c:tx>
            <c:strRef>
              <c:f>Sheet1!$C$1</c:f>
              <c:strCache>
                <c:ptCount val="1"/>
                <c:pt idx="0">
                  <c:v>stimulus function</c:v>
                </c:pt>
              </c:strCache>
            </c:strRef>
          </c:tx>
          <c:spPr>
            <a:ln>
              <a:solidFill>
                <a:schemeClr val="accent1"/>
              </a:solidFill>
            </a:ln>
          </c:spPr>
          <c:marker>
            <c:symbol val="diamond"/>
            <c:size val="9"/>
            <c:spPr>
              <a:solidFill>
                <a:schemeClr val="accent1"/>
              </a:solidFill>
              <a:ln>
                <a:solidFill>
                  <a:schemeClr val="accent1"/>
                </a:solidFill>
              </a:ln>
            </c:spPr>
          </c:marker>
          <c:cat>
            <c:numRef>
              <c:f>Sheet1!$B$2:$B$4</c:f>
              <c:numCache>
                <c:formatCode>#,#00</c:formatCode>
                <c:ptCount val="3"/>
                <c:pt idx="0">
                  <c:v>0</c:v>
                </c:pt>
                <c:pt idx="1">
                  <c:v>2.5</c:v>
                </c:pt>
                <c:pt idx="2">
                  <c:v>5</c:v>
                </c:pt>
              </c:numCache>
            </c:numRef>
          </c:cat>
          <c:val>
            <c:numRef>
              <c:f>Sheet1!$C$2:$C$4</c:f>
              <c:numCache>
                <c:formatCode>General</c:formatCode>
                <c:ptCount val="3"/>
                <c:pt idx="0">
                  <c:v>1</c:v>
                </c:pt>
                <c:pt idx="1">
                  <c:v>1</c:v>
                </c:pt>
                <c:pt idx="2">
                  <c:v>1</c:v>
                </c:pt>
              </c:numCache>
            </c:numRef>
          </c:val>
          <c:smooth val="0"/>
          <c:extLst>
            <c:ext xmlns:c16="http://schemas.microsoft.com/office/drawing/2014/chart" uri="{C3380CC4-5D6E-409C-BE32-E72D297353CC}">
              <c16:uniqueId val="{00000000-914F-49E2-814E-72C705C1455F}"/>
            </c:ext>
          </c:extLst>
        </c:ser>
        <c:dLbls>
          <c:showLegendKey val="0"/>
          <c:showVal val="0"/>
          <c:showCatName val="0"/>
          <c:showSerName val="0"/>
          <c:showPercent val="0"/>
          <c:showBubbleSize val="0"/>
        </c:dLbls>
        <c:marker val="1"/>
        <c:smooth val="0"/>
        <c:axId val="-2129771832"/>
        <c:axId val="-2129753352"/>
      </c:lineChart>
      <c:catAx>
        <c:axId val="-2129771832"/>
        <c:scaling>
          <c:orientation val="minMax"/>
        </c:scaling>
        <c:delete val="0"/>
        <c:axPos val="b"/>
        <c:title>
          <c:tx>
            <c:rich>
              <a:bodyPr/>
              <a:lstStyle/>
              <a:p>
                <a:pPr>
                  <a:defRPr/>
                </a:pPr>
                <a:r>
                  <a:rPr lang="en-US"/>
                  <a:t>Time (s)</a:t>
                </a:r>
              </a:p>
            </c:rich>
          </c:tx>
          <c:overlay val="0"/>
        </c:title>
        <c:numFmt formatCode="#,##0.0" sourceLinked="0"/>
        <c:majorTickMark val="none"/>
        <c:minorTickMark val="out"/>
        <c:tickLblPos val="nextTo"/>
        <c:crossAx val="-2129753352"/>
        <c:crosses val="autoZero"/>
        <c:auto val="1"/>
        <c:lblAlgn val="ctr"/>
        <c:lblOffset val="100"/>
        <c:noMultiLvlLbl val="0"/>
      </c:catAx>
      <c:valAx>
        <c:axId val="-2129753352"/>
        <c:scaling>
          <c:orientation val="minMax"/>
        </c:scaling>
        <c:delete val="0"/>
        <c:axPos val="l"/>
        <c:majorGridlines/>
        <c:numFmt formatCode="General" sourceLinked="1"/>
        <c:majorTickMark val="out"/>
        <c:minorTickMark val="none"/>
        <c:tickLblPos val="nextTo"/>
        <c:crossAx val="-2129771832"/>
        <c:crosses val="autoZero"/>
        <c:crossBetween val="between"/>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Before correction</a:t>
            </a:r>
          </a:p>
        </c:rich>
      </c:tx>
      <c:overlay val="0"/>
    </c:title>
    <c:autoTitleDeleted val="0"/>
    <c:plotArea>
      <c:layout/>
      <c:lineChart>
        <c:grouping val="standard"/>
        <c:varyColors val="0"/>
        <c:ser>
          <c:idx val="1"/>
          <c:order val="0"/>
          <c:tx>
            <c:strRef>
              <c:f>Sheet1!$D$1</c:f>
              <c:strCache>
                <c:ptCount val="1"/>
                <c:pt idx="0">
                  <c:v>BOLD signal</c:v>
                </c:pt>
              </c:strCache>
            </c:strRef>
          </c:tx>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F007-49DB-9C77-E3851710E903}"/>
            </c:ext>
          </c:extLst>
        </c:ser>
        <c:dLbls>
          <c:showLegendKey val="0"/>
          <c:showVal val="0"/>
          <c:showCatName val="0"/>
          <c:showSerName val="0"/>
          <c:showPercent val="0"/>
          <c:showBubbleSize val="0"/>
        </c:dLbls>
        <c:smooth val="0"/>
        <c:axId val="-2096461160"/>
        <c:axId val="-2096455688"/>
      </c:lineChart>
      <c:catAx>
        <c:axId val="-2096461160"/>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096455688"/>
        <c:crosses val="autoZero"/>
        <c:auto val="1"/>
        <c:lblAlgn val="ctr"/>
        <c:lblOffset val="100"/>
        <c:noMultiLvlLbl val="0"/>
      </c:catAx>
      <c:valAx>
        <c:axId val="-2096455688"/>
        <c:scaling>
          <c:orientation val="minMax"/>
        </c:scaling>
        <c:delete val="0"/>
        <c:axPos val="l"/>
        <c:numFmt formatCode="0.00" sourceLinked="1"/>
        <c:majorTickMark val="out"/>
        <c:minorTickMark val="none"/>
        <c:tickLblPos val="none"/>
        <c:crossAx val="-2096461160"/>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Sheet1!$D$1</c:f>
              <c:strCache>
                <c:ptCount val="1"/>
                <c:pt idx="0">
                  <c:v>BOLD signal</c:v>
                </c:pt>
              </c:strCache>
            </c:strRef>
          </c:tx>
          <c:spPr>
            <a:ln>
              <a:solidFill>
                <a:schemeClr val="accent1"/>
              </a:solid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196F-4AE6-8909-4E7C31B50C7C}"/>
            </c:ext>
          </c:extLst>
        </c:ser>
        <c:dLbls>
          <c:showLegendKey val="0"/>
          <c:showVal val="0"/>
          <c:showCatName val="0"/>
          <c:showSerName val="0"/>
          <c:showPercent val="0"/>
          <c:showBubbleSize val="0"/>
        </c:dLbls>
        <c:smooth val="0"/>
        <c:axId val="-2096924360"/>
        <c:axId val="-2096921288"/>
      </c:lineChart>
      <c:catAx>
        <c:axId val="-2096924360"/>
        <c:scaling>
          <c:orientation val="minMax"/>
        </c:scaling>
        <c:delete val="0"/>
        <c:axPos val="b"/>
        <c:numFmt formatCode="0.0" sourceLinked="1"/>
        <c:majorTickMark val="none"/>
        <c:minorTickMark val="none"/>
        <c:tickLblPos val="none"/>
        <c:crossAx val="-2096921288"/>
        <c:crosses val="autoZero"/>
        <c:auto val="1"/>
        <c:lblAlgn val="ctr"/>
        <c:lblOffset val="100"/>
        <c:noMultiLvlLbl val="0"/>
      </c:catAx>
      <c:valAx>
        <c:axId val="-2096921288"/>
        <c:scaling>
          <c:orientation val="minMax"/>
        </c:scaling>
        <c:delete val="1"/>
        <c:axPos val="l"/>
        <c:numFmt formatCode="0.00" sourceLinked="1"/>
        <c:majorTickMark val="out"/>
        <c:minorTickMark val="none"/>
        <c:tickLblPos val="none"/>
        <c:crossAx val="-2096924360"/>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After correction</a:t>
            </a:r>
          </a:p>
        </c:rich>
      </c:tx>
      <c:overlay val="0"/>
    </c:title>
    <c:autoTitleDeleted val="0"/>
    <c:plotArea>
      <c:layout/>
      <c:lineChart>
        <c:grouping val="standard"/>
        <c:varyColors val="0"/>
        <c:ser>
          <c:idx val="1"/>
          <c:order val="0"/>
          <c:tx>
            <c:strRef>
              <c:f>Sheet1!$D$1</c:f>
              <c:strCache>
                <c:ptCount val="1"/>
                <c:pt idx="0">
                  <c:v>BOLD signal</c:v>
                </c:pt>
              </c:strCache>
            </c:strRef>
          </c:tx>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C4F2-48C7-8F51-3EE0A8A77ACE}"/>
            </c:ext>
          </c:extLst>
        </c:ser>
        <c:dLbls>
          <c:showLegendKey val="0"/>
          <c:showVal val="0"/>
          <c:showCatName val="0"/>
          <c:showSerName val="0"/>
          <c:showPercent val="0"/>
          <c:showBubbleSize val="0"/>
        </c:dLbls>
        <c:smooth val="0"/>
        <c:axId val="-2096213032"/>
        <c:axId val="-2096207544"/>
      </c:lineChart>
      <c:catAx>
        <c:axId val="-2096213032"/>
        <c:scaling>
          <c:orientation val="minMax"/>
        </c:scaling>
        <c:delete val="0"/>
        <c:axPos val="b"/>
        <c:title>
          <c:tx>
            <c:rich>
              <a:bodyPr/>
              <a:lstStyle/>
              <a:p>
                <a:pPr>
                  <a:defRPr/>
                </a:pPr>
                <a:r>
                  <a:rPr lang="en-US"/>
                  <a:t>Time (s)</a:t>
                </a:r>
              </a:p>
            </c:rich>
          </c:tx>
          <c:overlay val="0"/>
        </c:title>
        <c:numFmt formatCode="0.0" sourceLinked="1"/>
        <c:majorTickMark val="none"/>
        <c:minorTickMark val="out"/>
        <c:tickLblPos val="low"/>
        <c:crossAx val="-2096207544"/>
        <c:crosses val="autoZero"/>
        <c:auto val="1"/>
        <c:lblAlgn val="ctr"/>
        <c:lblOffset val="100"/>
        <c:noMultiLvlLbl val="0"/>
      </c:catAx>
      <c:valAx>
        <c:axId val="-2096207544"/>
        <c:scaling>
          <c:orientation val="minMax"/>
        </c:scaling>
        <c:delete val="0"/>
        <c:axPos val="l"/>
        <c:numFmt formatCode="0.00" sourceLinked="1"/>
        <c:majorTickMark val="out"/>
        <c:minorTickMark val="none"/>
        <c:tickLblPos val="none"/>
        <c:crossAx val="-2096213032"/>
        <c:crosses val="autoZero"/>
        <c:crossBetween val="between"/>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Sheet1!$D$1</c:f>
              <c:strCache>
                <c:ptCount val="1"/>
                <c:pt idx="0">
                  <c:v>BOLD signal</c:v>
                </c:pt>
              </c:strCache>
            </c:strRef>
          </c:tx>
          <c:spPr>
            <a:ln>
              <a:solidFill>
                <a:schemeClr val="accent1"/>
              </a:solidFill>
            </a:ln>
          </c:spPr>
          <c:marker>
            <c:symbol val="none"/>
          </c:marker>
          <c:cat>
            <c:numRef>
              <c:f>Sheet1!$B$2:$B$49</c:f>
              <c:numCache>
                <c:formatCode>0.0</c:formatCode>
                <c:ptCount val="48"/>
                <c:pt idx="0">
                  <c:v>0</c:v>
                </c:pt>
                <c:pt idx="1">
                  <c:v>2.5</c:v>
                </c:pt>
                <c:pt idx="2">
                  <c:v>5</c:v>
                </c:pt>
                <c:pt idx="3">
                  <c:v>7.5</c:v>
                </c:pt>
                <c:pt idx="4">
                  <c:v>10</c:v>
                </c:pt>
                <c:pt idx="5">
                  <c:v>12.5</c:v>
                </c:pt>
                <c:pt idx="6">
                  <c:v>15</c:v>
                </c:pt>
                <c:pt idx="7">
                  <c:v>17.5</c:v>
                </c:pt>
                <c:pt idx="8">
                  <c:v>20</c:v>
                </c:pt>
                <c:pt idx="9">
                  <c:v>22.5</c:v>
                </c:pt>
                <c:pt idx="10">
                  <c:v>25</c:v>
                </c:pt>
                <c:pt idx="11">
                  <c:v>27.5</c:v>
                </c:pt>
                <c:pt idx="12">
                  <c:v>30</c:v>
                </c:pt>
                <c:pt idx="13">
                  <c:v>32.5</c:v>
                </c:pt>
                <c:pt idx="14">
                  <c:v>35</c:v>
                </c:pt>
                <c:pt idx="15">
                  <c:v>37.5</c:v>
                </c:pt>
                <c:pt idx="16">
                  <c:v>40</c:v>
                </c:pt>
                <c:pt idx="17">
                  <c:v>42.5</c:v>
                </c:pt>
                <c:pt idx="18">
                  <c:v>45</c:v>
                </c:pt>
                <c:pt idx="19">
                  <c:v>47.5</c:v>
                </c:pt>
                <c:pt idx="20">
                  <c:v>50</c:v>
                </c:pt>
                <c:pt idx="21">
                  <c:v>52.5</c:v>
                </c:pt>
                <c:pt idx="22">
                  <c:v>55</c:v>
                </c:pt>
                <c:pt idx="23">
                  <c:v>57.5</c:v>
                </c:pt>
                <c:pt idx="24">
                  <c:v>60</c:v>
                </c:pt>
                <c:pt idx="25">
                  <c:v>62.5</c:v>
                </c:pt>
                <c:pt idx="26">
                  <c:v>65</c:v>
                </c:pt>
                <c:pt idx="27">
                  <c:v>67.5</c:v>
                </c:pt>
                <c:pt idx="28">
                  <c:v>70</c:v>
                </c:pt>
                <c:pt idx="29">
                  <c:v>72.5</c:v>
                </c:pt>
                <c:pt idx="30">
                  <c:v>75</c:v>
                </c:pt>
                <c:pt idx="31">
                  <c:v>77.5</c:v>
                </c:pt>
                <c:pt idx="32">
                  <c:v>80</c:v>
                </c:pt>
                <c:pt idx="33">
                  <c:v>82.5</c:v>
                </c:pt>
                <c:pt idx="34">
                  <c:v>85</c:v>
                </c:pt>
                <c:pt idx="35">
                  <c:v>87.5</c:v>
                </c:pt>
                <c:pt idx="36">
                  <c:v>90</c:v>
                </c:pt>
                <c:pt idx="37">
                  <c:v>92.5</c:v>
                </c:pt>
                <c:pt idx="38">
                  <c:v>95</c:v>
                </c:pt>
                <c:pt idx="39">
                  <c:v>97.5</c:v>
                </c:pt>
                <c:pt idx="40">
                  <c:v>100</c:v>
                </c:pt>
                <c:pt idx="41">
                  <c:v>102.5</c:v>
                </c:pt>
                <c:pt idx="42">
                  <c:v>105</c:v>
                </c:pt>
                <c:pt idx="43">
                  <c:v>107.5</c:v>
                </c:pt>
                <c:pt idx="44">
                  <c:v>110</c:v>
                </c:pt>
                <c:pt idx="45">
                  <c:v>112.5</c:v>
                </c:pt>
                <c:pt idx="46">
                  <c:v>115</c:v>
                </c:pt>
                <c:pt idx="47">
                  <c:v>117.5</c:v>
                </c:pt>
              </c:numCache>
            </c:numRef>
          </c:cat>
          <c:val>
            <c:numRef>
              <c:f>Sheet1!$D$2:$D$49</c:f>
              <c:numCache>
                <c:formatCode>0.00</c:formatCode>
                <c:ptCount val="48"/>
                <c:pt idx="0">
                  <c:v>-8.4589973287372999E-2</c:v>
                </c:pt>
                <c:pt idx="1">
                  <c:v>0.124248700325073</c:v>
                </c:pt>
                <c:pt idx="2">
                  <c:v>0.51526295143136802</c:v>
                </c:pt>
                <c:pt idx="3">
                  <c:v>0.83460571593008004</c:v>
                </c:pt>
                <c:pt idx="4">
                  <c:v>1.4370068873264801</c:v>
                </c:pt>
                <c:pt idx="5">
                  <c:v>0.869946229267613</c:v>
                </c:pt>
                <c:pt idx="6">
                  <c:v>0.90951097775929102</c:v>
                </c:pt>
                <c:pt idx="7">
                  <c:v>0.94570194224264104</c:v>
                </c:pt>
                <c:pt idx="8">
                  <c:v>1.0432039858123201</c:v>
                </c:pt>
                <c:pt idx="9">
                  <c:v>1.0631774587584799</c:v>
                </c:pt>
                <c:pt idx="10">
                  <c:v>0.66734203431599903</c:v>
                </c:pt>
                <c:pt idx="11">
                  <c:v>3.2725695174330098E-2</c:v>
                </c:pt>
                <c:pt idx="12">
                  <c:v>-0.54435602156070995</c:v>
                </c:pt>
                <c:pt idx="13">
                  <c:v>-0.28110404772606101</c:v>
                </c:pt>
                <c:pt idx="14">
                  <c:v>-0.13580867961395299</c:v>
                </c:pt>
                <c:pt idx="15">
                  <c:v>-1.2606949688715299E-2</c:v>
                </c:pt>
                <c:pt idx="16">
                  <c:v>8.92923003696377E-2</c:v>
                </c:pt>
                <c:pt idx="17">
                  <c:v>0.584193887354027</c:v>
                </c:pt>
                <c:pt idx="18">
                  <c:v>0.82592961684647503</c:v>
                </c:pt>
                <c:pt idx="19">
                  <c:v>1.08020348179236</c:v>
                </c:pt>
                <c:pt idx="20">
                  <c:v>1.34927831883597</c:v>
                </c:pt>
                <c:pt idx="21">
                  <c:v>1.2004973209829699</c:v>
                </c:pt>
                <c:pt idx="22">
                  <c:v>1.02376822880597</c:v>
                </c:pt>
                <c:pt idx="23">
                  <c:v>1.1585975767885901</c:v>
                </c:pt>
                <c:pt idx="24">
                  <c:v>0.88897870017702796</c:v>
                </c:pt>
                <c:pt idx="25">
                  <c:v>0.767095836198882</c:v>
                </c:pt>
                <c:pt idx="26">
                  <c:v>0.14243095206807899</c:v>
                </c:pt>
                <c:pt idx="27">
                  <c:v>-0.206116735107397</c:v>
                </c:pt>
                <c:pt idx="28">
                  <c:v>-0.132888258123039</c:v>
                </c:pt>
                <c:pt idx="29">
                  <c:v>1.97714099315624E-2</c:v>
                </c:pt>
                <c:pt idx="30">
                  <c:v>4.71887268064951E-2</c:v>
                </c:pt>
                <c:pt idx="31">
                  <c:v>-4.5500887747719598E-2</c:v>
                </c:pt>
                <c:pt idx="32">
                  <c:v>5.9129847131558404E-3</c:v>
                </c:pt>
                <c:pt idx="33">
                  <c:v>4.9996382931475902E-2</c:v>
                </c:pt>
                <c:pt idx="34">
                  <c:v>0.48616942561922799</c:v>
                </c:pt>
                <c:pt idx="35">
                  <c:v>0.91336433564249597</c:v>
                </c:pt>
                <c:pt idx="36">
                  <c:v>1.38531440399841</c:v>
                </c:pt>
                <c:pt idx="37">
                  <c:v>0.71758500931910996</c:v>
                </c:pt>
                <c:pt idx="38">
                  <c:v>1.0971457847180599</c:v>
                </c:pt>
                <c:pt idx="39">
                  <c:v>1.31810583855157</c:v>
                </c:pt>
                <c:pt idx="40">
                  <c:v>0.96604101192967395</c:v>
                </c:pt>
                <c:pt idx="41">
                  <c:v>0.65808518540168304</c:v>
                </c:pt>
                <c:pt idx="42">
                  <c:v>-2.6246085682105201E-2</c:v>
                </c:pt>
                <c:pt idx="43">
                  <c:v>0.14109792657886999</c:v>
                </c:pt>
                <c:pt idx="44">
                  <c:v>-0.36811295217343398</c:v>
                </c:pt>
                <c:pt idx="45">
                  <c:v>-0.40559452929599799</c:v>
                </c:pt>
                <c:pt idx="46">
                  <c:v>-0.19329835874910301</c:v>
                </c:pt>
                <c:pt idx="47">
                  <c:v>6.56613775667029E-2</c:v>
                </c:pt>
              </c:numCache>
            </c:numRef>
          </c:val>
          <c:smooth val="0"/>
          <c:extLst>
            <c:ext xmlns:c16="http://schemas.microsoft.com/office/drawing/2014/chart" uri="{C3380CC4-5D6E-409C-BE32-E72D297353CC}">
              <c16:uniqueId val="{00000000-5581-445A-9F64-02C01C860D1F}"/>
            </c:ext>
          </c:extLst>
        </c:ser>
        <c:dLbls>
          <c:showLegendKey val="0"/>
          <c:showVal val="0"/>
          <c:showCatName val="0"/>
          <c:showSerName val="0"/>
          <c:showPercent val="0"/>
          <c:showBubbleSize val="0"/>
        </c:dLbls>
        <c:smooth val="0"/>
        <c:axId val="-2096183864"/>
        <c:axId val="-2096180792"/>
      </c:lineChart>
      <c:catAx>
        <c:axId val="-2096183864"/>
        <c:scaling>
          <c:orientation val="minMax"/>
        </c:scaling>
        <c:delete val="0"/>
        <c:axPos val="b"/>
        <c:numFmt formatCode="0.0" sourceLinked="1"/>
        <c:majorTickMark val="none"/>
        <c:minorTickMark val="none"/>
        <c:tickLblPos val="none"/>
        <c:crossAx val="-2096180792"/>
        <c:crosses val="autoZero"/>
        <c:auto val="1"/>
        <c:lblAlgn val="ctr"/>
        <c:lblOffset val="100"/>
        <c:noMultiLvlLbl val="0"/>
      </c:catAx>
      <c:valAx>
        <c:axId val="-2096180792"/>
        <c:scaling>
          <c:orientation val="minMax"/>
        </c:scaling>
        <c:delete val="1"/>
        <c:axPos val="l"/>
        <c:numFmt formatCode="0.00" sourceLinked="1"/>
        <c:majorTickMark val="out"/>
        <c:minorTickMark val="none"/>
        <c:tickLblPos val="none"/>
        <c:crossAx val="-2096183864"/>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lineChart>
        <c:grouping val="standard"/>
        <c:varyColors val="0"/>
        <c:ser>
          <c:idx val="0"/>
          <c:order val="0"/>
          <c:spPr>
            <a:ln>
              <a:solidFill>
                <a:schemeClr val="accent2"/>
              </a:solidFill>
            </a:ln>
          </c:spPr>
          <c:marker>
            <c:symbol val="none"/>
          </c:marker>
          <c:cat>
            <c:numRef>
              <c:f>Sheet3!$B$1:$B$65</c:f>
              <c:numCache>
                <c:formatCode>General</c:formatCode>
                <c:ptCount val="65"/>
                <c:pt idx="0">
                  <c:v>0</c:v>
                </c:pt>
                <c:pt idx="1">
                  <c:v>0.5</c:v>
                </c:pt>
                <c:pt idx="2">
                  <c:v>1</c:v>
                </c:pt>
                <c:pt idx="3">
                  <c:v>1.5</c:v>
                </c:pt>
                <c:pt idx="4">
                  <c:v>2</c:v>
                </c:pt>
                <c:pt idx="5">
                  <c:v>2.5</c:v>
                </c:pt>
                <c:pt idx="6">
                  <c:v>3</c:v>
                </c:pt>
                <c:pt idx="7">
                  <c:v>3.5</c:v>
                </c:pt>
                <c:pt idx="8">
                  <c:v>4</c:v>
                </c:pt>
                <c:pt idx="9">
                  <c:v>4.5</c:v>
                </c:pt>
                <c:pt idx="10">
                  <c:v>5</c:v>
                </c:pt>
                <c:pt idx="11">
                  <c:v>5.5</c:v>
                </c:pt>
                <c:pt idx="12">
                  <c:v>6</c:v>
                </c:pt>
                <c:pt idx="13">
                  <c:v>6.5</c:v>
                </c:pt>
                <c:pt idx="14">
                  <c:v>7</c:v>
                </c:pt>
                <c:pt idx="15">
                  <c:v>7.5</c:v>
                </c:pt>
                <c:pt idx="16">
                  <c:v>8</c:v>
                </c:pt>
                <c:pt idx="17">
                  <c:v>8.5</c:v>
                </c:pt>
                <c:pt idx="18">
                  <c:v>9</c:v>
                </c:pt>
                <c:pt idx="19">
                  <c:v>9.5</c:v>
                </c:pt>
                <c:pt idx="20">
                  <c:v>10</c:v>
                </c:pt>
                <c:pt idx="21">
                  <c:v>10.5</c:v>
                </c:pt>
                <c:pt idx="22">
                  <c:v>11</c:v>
                </c:pt>
                <c:pt idx="23">
                  <c:v>11.5</c:v>
                </c:pt>
                <c:pt idx="24">
                  <c:v>12</c:v>
                </c:pt>
                <c:pt idx="25">
                  <c:v>12.5</c:v>
                </c:pt>
                <c:pt idx="26">
                  <c:v>13</c:v>
                </c:pt>
                <c:pt idx="27">
                  <c:v>13.5</c:v>
                </c:pt>
                <c:pt idx="28">
                  <c:v>14</c:v>
                </c:pt>
                <c:pt idx="29">
                  <c:v>14.5</c:v>
                </c:pt>
                <c:pt idx="30">
                  <c:v>15</c:v>
                </c:pt>
                <c:pt idx="31">
                  <c:v>15.5</c:v>
                </c:pt>
                <c:pt idx="32">
                  <c:v>16</c:v>
                </c:pt>
                <c:pt idx="33">
                  <c:v>16.5</c:v>
                </c:pt>
                <c:pt idx="34">
                  <c:v>17</c:v>
                </c:pt>
                <c:pt idx="35">
                  <c:v>17.5</c:v>
                </c:pt>
                <c:pt idx="36">
                  <c:v>18</c:v>
                </c:pt>
                <c:pt idx="37">
                  <c:v>18.5</c:v>
                </c:pt>
                <c:pt idx="38">
                  <c:v>19</c:v>
                </c:pt>
                <c:pt idx="39">
                  <c:v>19.5</c:v>
                </c:pt>
                <c:pt idx="40">
                  <c:v>20</c:v>
                </c:pt>
                <c:pt idx="41">
                  <c:v>20.5</c:v>
                </c:pt>
                <c:pt idx="42">
                  <c:v>21</c:v>
                </c:pt>
                <c:pt idx="43">
                  <c:v>21.5</c:v>
                </c:pt>
                <c:pt idx="44">
                  <c:v>22</c:v>
                </c:pt>
                <c:pt idx="45">
                  <c:v>22.5</c:v>
                </c:pt>
                <c:pt idx="46">
                  <c:v>23</c:v>
                </c:pt>
                <c:pt idx="47">
                  <c:v>23.5</c:v>
                </c:pt>
                <c:pt idx="48">
                  <c:v>24</c:v>
                </c:pt>
                <c:pt idx="49">
                  <c:v>24.5</c:v>
                </c:pt>
                <c:pt idx="50">
                  <c:v>25</c:v>
                </c:pt>
                <c:pt idx="51">
                  <c:v>25.5</c:v>
                </c:pt>
                <c:pt idx="52">
                  <c:v>26</c:v>
                </c:pt>
                <c:pt idx="53">
                  <c:v>26.5</c:v>
                </c:pt>
                <c:pt idx="54">
                  <c:v>27</c:v>
                </c:pt>
                <c:pt idx="55">
                  <c:v>27.5</c:v>
                </c:pt>
                <c:pt idx="56">
                  <c:v>28</c:v>
                </c:pt>
                <c:pt idx="57">
                  <c:v>28.5</c:v>
                </c:pt>
                <c:pt idx="58">
                  <c:v>29</c:v>
                </c:pt>
                <c:pt idx="59">
                  <c:v>29.5</c:v>
                </c:pt>
                <c:pt idx="60">
                  <c:v>30</c:v>
                </c:pt>
                <c:pt idx="61">
                  <c:v>30.5</c:v>
                </c:pt>
                <c:pt idx="62">
                  <c:v>31</c:v>
                </c:pt>
                <c:pt idx="63">
                  <c:v>31.5</c:v>
                </c:pt>
                <c:pt idx="64">
                  <c:v>32</c:v>
                </c:pt>
              </c:numCache>
            </c:numRef>
          </c:cat>
          <c:val>
            <c:numRef>
              <c:f>Sheet3!$C$1:$C$65</c:f>
              <c:numCache>
                <c:formatCode>0.00E+00</c:formatCode>
                <c:ptCount val="65"/>
                <c:pt idx="0" formatCode="General">
                  <c:v>0</c:v>
                </c:pt>
                <c:pt idx="1">
                  <c:v>9.4759617210081999E-5</c:v>
                </c:pt>
                <c:pt idx="2" formatCode="General">
                  <c:v>1.8391876204694299E-3</c:v>
                </c:pt>
                <c:pt idx="3" formatCode="General">
                  <c:v>8.4710079435712498E-3</c:v>
                </c:pt>
                <c:pt idx="4" formatCode="General">
                  <c:v>2.1651177710130799E-2</c:v>
                </c:pt>
                <c:pt idx="5" formatCode="General">
                  <c:v>4.0075993012465803E-2</c:v>
                </c:pt>
                <c:pt idx="6" formatCode="General">
                  <c:v>6.0484340919160502E-2</c:v>
                </c:pt>
                <c:pt idx="7" formatCode="General">
                  <c:v>7.9291789571566101E-2</c:v>
                </c:pt>
                <c:pt idx="8" formatCode="General">
                  <c:v>9.3763882297996495E-2</c:v>
                </c:pt>
                <c:pt idx="9" formatCode="General">
                  <c:v>0.102479099237257</c:v>
                </c:pt>
                <c:pt idx="10" formatCode="General">
                  <c:v>0.105252703203458</c:v>
                </c:pt>
                <c:pt idx="11" formatCode="General">
                  <c:v>0.10278885695289</c:v>
                </c:pt>
                <c:pt idx="12" formatCode="General">
                  <c:v>9.6273788154603607E-2</c:v>
                </c:pt>
                <c:pt idx="13" formatCode="General">
                  <c:v>8.7031810456225794E-2</c:v>
                </c:pt>
                <c:pt idx="14" formatCode="General">
                  <c:v>7.6290245075524593E-2</c:v>
                </c:pt>
                <c:pt idx="15" formatCode="General">
                  <c:v>6.5052132611503097E-2</c:v>
                </c:pt>
                <c:pt idx="16" formatCode="General">
                  <c:v>5.4053439333173303E-2</c:v>
                </c:pt>
                <c:pt idx="17" formatCode="General">
                  <c:v>4.3775816483200197E-2</c:v>
                </c:pt>
                <c:pt idx="18" formatCode="General">
                  <c:v>3.4489130754805003E-2</c:v>
                </c:pt>
                <c:pt idx="19" formatCode="General">
                  <c:v>2.6304563551002601E-2</c:v>
                </c:pt>
                <c:pt idx="20" formatCode="General">
                  <c:v>1.9225967015426101E-2</c:v>
                </c:pt>
                <c:pt idx="21" formatCode="General">
                  <c:v>1.31929095668966E-2</c:v>
                </c:pt>
                <c:pt idx="22" formatCode="General">
                  <c:v>8.1129954311724307E-3</c:v>
                </c:pt>
                <c:pt idx="23" formatCode="General">
                  <c:v>3.8836801435854899E-3</c:v>
                </c:pt>
                <c:pt idx="24" formatCode="General">
                  <c:v>4.0522504927063602E-4</c:v>
                </c:pt>
                <c:pt idx="25" formatCode="General">
                  <c:v>-2.4130152440815099E-3</c:v>
                </c:pt>
                <c:pt idx="26" formatCode="General">
                  <c:v>-4.6507850177772998E-3</c:v>
                </c:pt>
                <c:pt idx="27" formatCode="General">
                  <c:v>-6.3777275644616299E-3</c:v>
                </c:pt>
                <c:pt idx="28" formatCode="General">
                  <c:v>-7.6553675939280497E-3</c:v>
                </c:pt>
                <c:pt idx="29" formatCode="General">
                  <c:v>-8.5393084866224305E-3</c:v>
                </c:pt>
                <c:pt idx="30" formatCode="General">
                  <c:v>-9.0810789553197793E-3</c:v>
                </c:pt>
                <c:pt idx="31" formatCode="General">
                  <c:v>-9.3293774623137305E-3</c:v>
                </c:pt>
                <c:pt idx="32" formatCode="General">
                  <c:v>-9.3306814638515999E-3</c:v>
                </c:pt>
                <c:pt idx="33" formatCode="General">
                  <c:v>-9.1293208591226391E-3</c:v>
                </c:pt>
                <c:pt idx="34" formatCode="General">
                  <c:v>-8.7671775716243808E-3</c:v>
                </c:pt>
                <c:pt idx="35" formatCode="General">
                  <c:v>-8.2831852677560693E-3</c:v>
                </c:pt>
                <c:pt idx="36" formatCode="General">
                  <c:v>-7.7127831702306898E-3</c:v>
                </c:pt>
                <c:pt idx="37" formatCode="General">
                  <c:v>-7.08744115322151E-3</c:v>
                </c:pt>
                <c:pt idx="38" formatCode="General">
                  <c:v>-6.43433142168774E-3</c:v>
                </c:pt>
                <c:pt idx="39" formatCode="General">
                  <c:v>-5.7761828718166496E-3</c:v>
                </c:pt>
                <c:pt idx="40" formatCode="General">
                  <c:v>-5.1313221533519403E-3</c:v>
                </c:pt>
                <c:pt idx="41" formatCode="General">
                  <c:v>-4.5138823340970897E-3</c:v>
                </c:pt>
                <c:pt idx="42" formatCode="General">
                  <c:v>-3.9341458791835896E-3</c:v>
                </c:pt>
                <c:pt idx="43" formatCode="General">
                  <c:v>-3.3989822403176499E-3</c:v>
                </c:pt>
                <c:pt idx="44" formatCode="General">
                  <c:v>-2.9123399803130802E-3</c:v>
                </c:pt>
                <c:pt idx="45" formatCode="General">
                  <c:v>-2.47575717849155E-3</c:v>
                </c:pt>
                <c:pt idx="46" formatCode="General">
                  <c:v>-2.0888601599019499E-3</c:v>
                </c:pt>
                <c:pt idx="47" formatCode="General">
                  <c:v>-1.74982795090336E-3</c:v>
                </c:pt>
                <c:pt idx="48" formatCode="General">
                  <c:v>-1.45580722767093E-3</c:v>
                </c:pt>
                <c:pt idx="49" formatCode="General">
                  <c:v>-1.2032691855271701E-3</c:v>
                </c:pt>
                <c:pt idx="50" formatCode="General">
                  <c:v>-9.883053138607799E-4</c:v>
                </c:pt>
                <c:pt idx="51" formatCode="General">
                  <c:v>-8.0686335343097199E-4</c:v>
                </c:pt>
                <c:pt idx="52" formatCode="General">
                  <c:v>-6.5492775367672403E-4</c:v>
                </c:pt>
                <c:pt idx="53" formatCode="General">
                  <c:v>-5.2865086291411503E-4</c:v>
                </c:pt>
                <c:pt idx="54" formatCode="General">
                  <c:v>-4.2444206037613901E-4</c:v>
                </c:pt>
                <c:pt idx="55" formatCode="General">
                  <c:v>-3.39022283978387E-4</c:v>
                </c:pt>
                <c:pt idx="56" formatCode="General">
                  <c:v>-2.6945112412164301E-4</c:v>
                </c:pt>
                <c:pt idx="57" formatCode="General">
                  <c:v>-2.13133022259174E-4</c:v>
                </c:pt>
                <c:pt idx="58" formatCode="General">
                  <c:v>-1.6780828316281801E-4</c:v>
                </c:pt>
                <c:pt idx="59" formatCode="General">
                  <c:v>-1.3153369840406801E-4</c:v>
                </c:pt>
                <c:pt idx="60" formatCode="General">
                  <c:v>-1.02656670378595E-4</c:v>
                </c:pt>
                <c:pt idx="61">
                  <c:v>-7.9785878212016098E-5</c:v>
                </c:pt>
                <c:pt idx="62">
                  <c:v>-6.1760773128728401E-5</c:v>
                </c:pt>
                <c:pt idx="63">
                  <c:v>-4.7621547627571102E-5</c:v>
                </c:pt>
                <c:pt idx="64">
                  <c:v>-3.6580693459547901E-5</c:v>
                </c:pt>
              </c:numCache>
            </c:numRef>
          </c:val>
          <c:smooth val="0"/>
          <c:extLst>
            <c:ext xmlns:c16="http://schemas.microsoft.com/office/drawing/2014/chart" uri="{C3380CC4-5D6E-409C-BE32-E72D297353CC}">
              <c16:uniqueId val="{00000000-6AB7-414A-8347-42B5C9C04EB3}"/>
            </c:ext>
          </c:extLst>
        </c:ser>
        <c:dLbls>
          <c:showLegendKey val="0"/>
          <c:showVal val="0"/>
          <c:showCatName val="0"/>
          <c:showSerName val="0"/>
          <c:showPercent val="0"/>
          <c:showBubbleSize val="0"/>
        </c:dLbls>
        <c:smooth val="0"/>
        <c:axId val="-2126293336"/>
        <c:axId val="-2126288664"/>
      </c:lineChart>
      <c:catAx>
        <c:axId val="-2126293336"/>
        <c:scaling>
          <c:orientation val="minMax"/>
        </c:scaling>
        <c:delete val="0"/>
        <c:axPos val="b"/>
        <c:numFmt formatCode="General" sourceLinked="1"/>
        <c:majorTickMark val="out"/>
        <c:minorTickMark val="none"/>
        <c:tickLblPos val="low"/>
        <c:crossAx val="-2126288664"/>
        <c:crosses val="autoZero"/>
        <c:auto val="1"/>
        <c:lblAlgn val="ctr"/>
        <c:lblOffset val="100"/>
        <c:noMultiLvlLbl val="0"/>
      </c:catAx>
      <c:valAx>
        <c:axId val="-2126288664"/>
        <c:scaling>
          <c:orientation val="minMax"/>
        </c:scaling>
        <c:delete val="0"/>
        <c:axPos val="l"/>
        <c:numFmt formatCode="General" sourceLinked="1"/>
        <c:majorTickMark val="out"/>
        <c:minorTickMark val="none"/>
        <c:tickLblPos val="nextTo"/>
        <c:crossAx val="-2126293336"/>
        <c:crosses val="autoZero"/>
        <c:crossBetween val="between"/>
      </c:valAx>
    </c:plotArea>
    <c:plotVisOnly val="1"/>
    <c:dispBlanksAs val="gap"/>
    <c:showDLblsOverMax val="0"/>
  </c:chart>
  <c:spPr>
    <a:solidFill>
      <a:schemeClr val="bg1">
        <a:alpha val="53000"/>
      </a:schemeClr>
    </a:solidFill>
  </c:spPr>
  <c:externalData r:id="rId1">
    <c:autoUpdate val="0"/>
  </c:externalData>
</c:chartSpace>
</file>

<file path=ppt/diagrams/_rels/data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4A73D4-70EA-6144-89F8-2E86ABDA0C41}"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CC5C2877-5AAE-8A45-8823-E88035F0D404}">
      <dgm:prSet/>
      <dgm:spPr/>
      <dgm:t>
        <a:bodyPr/>
        <a:lstStyle/>
        <a:p>
          <a:pPr rtl="0"/>
          <a:r>
            <a:rPr lang="en-US"/>
            <a:t>Single-subject preprocessing</a:t>
          </a:r>
        </a:p>
      </dgm:t>
    </dgm:pt>
    <dgm:pt modelId="{FFD09F06-2F94-5949-998A-8CC537C54839}" type="parTrans" cxnId="{CAED3F21-7385-5340-81B7-4A10EA380F9A}">
      <dgm:prSet/>
      <dgm:spPr/>
      <dgm:t>
        <a:bodyPr/>
        <a:lstStyle/>
        <a:p>
          <a:endParaRPr lang="en-US"/>
        </a:p>
      </dgm:t>
    </dgm:pt>
    <dgm:pt modelId="{1E811462-07AD-C640-94C5-D8B85977532B}" type="sibTrans" cxnId="{CAED3F21-7385-5340-81B7-4A10EA380F9A}">
      <dgm:prSet/>
      <dgm:spPr/>
      <dgm:t>
        <a:bodyPr/>
        <a:lstStyle/>
        <a:p>
          <a:endParaRPr lang="en-US"/>
        </a:p>
      </dgm:t>
    </dgm:pt>
    <dgm:pt modelId="{B199A486-427C-4747-A1EF-6EBB9A1119FD}">
      <dgm:prSet/>
      <dgm:spPr/>
      <dgm:t>
        <a:bodyPr/>
        <a:lstStyle/>
        <a:p>
          <a:pPr rtl="0"/>
          <a:r>
            <a:rPr lang="en-US" dirty="0"/>
            <a:t>Single-subject analysis</a:t>
          </a:r>
        </a:p>
        <a:p>
          <a:pPr rtl="0"/>
          <a:r>
            <a:rPr lang="en-US" dirty="0"/>
            <a:t>(1</a:t>
          </a:r>
          <a:r>
            <a:rPr lang="en-US" baseline="30000" dirty="0"/>
            <a:t>st</a:t>
          </a:r>
          <a:r>
            <a:rPr lang="en-US" dirty="0"/>
            <a:t> level analysis)</a:t>
          </a:r>
        </a:p>
      </dgm:t>
    </dgm:pt>
    <dgm:pt modelId="{84EB6F3C-A9CD-D346-A3E6-D000C384C374}" type="parTrans" cxnId="{289583BD-1CFF-3A4E-9D6C-92C6B008C6CD}">
      <dgm:prSet/>
      <dgm:spPr/>
      <dgm:t>
        <a:bodyPr/>
        <a:lstStyle/>
        <a:p>
          <a:endParaRPr lang="en-US"/>
        </a:p>
      </dgm:t>
    </dgm:pt>
    <dgm:pt modelId="{68CD8B3C-A99B-5446-98E9-782976651EB0}" type="sibTrans" cxnId="{289583BD-1CFF-3A4E-9D6C-92C6B008C6CD}">
      <dgm:prSet/>
      <dgm:spPr/>
      <dgm:t>
        <a:bodyPr/>
        <a:lstStyle/>
        <a:p>
          <a:endParaRPr lang="en-US"/>
        </a:p>
      </dgm:t>
    </dgm:pt>
    <dgm:pt modelId="{04EBC19D-9835-754B-8573-91CF2A2F23C7}">
      <dgm:prSet/>
      <dgm:spPr/>
      <dgm:t>
        <a:bodyPr/>
        <a:lstStyle/>
        <a:p>
          <a:pPr rtl="0"/>
          <a:r>
            <a:rPr lang="en-US" dirty="0"/>
            <a:t>Group analysis</a:t>
          </a:r>
        </a:p>
        <a:p>
          <a:pPr rtl="0"/>
          <a:r>
            <a:rPr lang="en-US" dirty="0"/>
            <a:t>(2</a:t>
          </a:r>
          <a:r>
            <a:rPr lang="en-US" baseline="30000" dirty="0"/>
            <a:t>nd</a:t>
          </a:r>
          <a:r>
            <a:rPr lang="en-US" dirty="0"/>
            <a:t> level analysis)</a:t>
          </a:r>
        </a:p>
      </dgm:t>
    </dgm:pt>
    <dgm:pt modelId="{7608EB98-D7CD-1A4A-B7E0-89C8A83A98FF}" type="parTrans" cxnId="{6CF8AD9C-42A8-F043-8EC0-52682F6C59FE}">
      <dgm:prSet/>
      <dgm:spPr/>
      <dgm:t>
        <a:bodyPr/>
        <a:lstStyle/>
        <a:p>
          <a:endParaRPr lang="en-US"/>
        </a:p>
      </dgm:t>
    </dgm:pt>
    <dgm:pt modelId="{CF450422-7E0E-F84F-85FB-BA2415D83292}" type="sibTrans" cxnId="{6CF8AD9C-42A8-F043-8EC0-52682F6C59FE}">
      <dgm:prSet/>
      <dgm:spPr/>
      <dgm:t>
        <a:bodyPr/>
        <a:lstStyle/>
        <a:p>
          <a:endParaRPr lang="en-US"/>
        </a:p>
      </dgm:t>
    </dgm:pt>
    <dgm:pt modelId="{453C88A1-8315-DE42-BDBB-28DFE07D986B}" type="pres">
      <dgm:prSet presAssocID="{AE4A73D4-70EA-6144-89F8-2E86ABDA0C41}" presName="Name0" presStyleCnt="0">
        <dgm:presLayoutVars>
          <dgm:dir/>
          <dgm:resizeHandles val="exact"/>
        </dgm:presLayoutVars>
      </dgm:prSet>
      <dgm:spPr/>
    </dgm:pt>
    <dgm:pt modelId="{40669CAF-9D12-5848-B073-1A23A1830D9A}" type="pres">
      <dgm:prSet presAssocID="{CC5C2877-5AAE-8A45-8823-E88035F0D404}" presName="node" presStyleLbl="node1" presStyleIdx="0" presStyleCnt="3">
        <dgm:presLayoutVars>
          <dgm:bulletEnabled val="1"/>
        </dgm:presLayoutVars>
      </dgm:prSet>
      <dgm:spPr/>
    </dgm:pt>
    <dgm:pt modelId="{FE1A97F5-6649-F844-9F10-94DE3474017E}" type="pres">
      <dgm:prSet presAssocID="{1E811462-07AD-C640-94C5-D8B85977532B}" presName="sibTrans" presStyleLbl="sibTrans2D1" presStyleIdx="0" presStyleCnt="2"/>
      <dgm:spPr/>
    </dgm:pt>
    <dgm:pt modelId="{834D1B30-583E-D64A-B78D-655253714E57}" type="pres">
      <dgm:prSet presAssocID="{1E811462-07AD-C640-94C5-D8B85977532B}" presName="connectorText" presStyleLbl="sibTrans2D1" presStyleIdx="0" presStyleCnt="2"/>
      <dgm:spPr/>
    </dgm:pt>
    <dgm:pt modelId="{E411B657-3F01-DE48-8694-3FC799ABA714}" type="pres">
      <dgm:prSet presAssocID="{B199A486-427C-4747-A1EF-6EBB9A1119FD}" presName="node" presStyleLbl="node1" presStyleIdx="1" presStyleCnt="3">
        <dgm:presLayoutVars>
          <dgm:bulletEnabled val="1"/>
        </dgm:presLayoutVars>
      </dgm:prSet>
      <dgm:spPr/>
    </dgm:pt>
    <dgm:pt modelId="{82CF3E67-8795-074B-8185-2E324ECAA388}" type="pres">
      <dgm:prSet presAssocID="{68CD8B3C-A99B-5446-98E9-782976651EB0}" presName="sibTrans" presStyleLbl="sibTrans2D1" presStyleIdx="1" presStyleCnt="2"/>
      <dgm:spPr/>
    </dgm:pt>
    <dgm:pt modelId="{B88392D0-5A7C-3544-A13F-0ECF39E0D3E2}" type="pres">
      <dgm:prSet presAssocID="{68CD8B3C-A99B-5446-98E9-782976651EB0}" presName="connectorText" presStyleLbl="sibTrans2D1" presStyleIdx="1" presStyleCnt="2"/>
      <dgm:spPr/>
    </dgm:pt>
    <dgm:pt modelId="{253B78ED-9B68-B349-A293-9432B272B89C}" type="pres">
      <dgm:prSet presAssocID="{04EBC19D-9835-754B-8573-91CF2A2F23C7}" presName="node" presStyleLbl="node1" presStyleIdx="2" presStyleCnt="3">
        <dgm:presLayoutVars>
          <dgm:bulletEnabled val="1"/>
        </dgm:presLayoutVars>
      </dgm:prSet>
      <dgm:spPr/>
    </dgm:pt>
  </dgm:ptLst>
  <dgm:cxnLst>
    <dgm:cxn modelId="{904EA601-DE07-C34A-98C1-14F605277E60}" type="presOf" srcId="{AE4A73D4-70EA-6144-89F8-2E86ABDA0C41}" destId="{453C88A1-8315-DE42-BDBB-28DFE07D986B}" srcOrd="0" destOrd="0" presId="urn:microsoft.com/office/officeart/2005/8/layout/process1"/>
    <dgm:cxn modelId="{0E53F10E-045D-5642-90DE-2084007E3DA6}" type="presOf" srcId="{B199A486-427C-4747-A1EF-6EBB9A1119FD}" destId="{E411B657-3F01-DE48-8694-3FC799ABA714}" srcOrd="0" destOrd="0" presId="urn:microsoft.com/office/officeart/2005/8/layout/process1"/>
    <dgm:cxn modelId="{CAED3F21-7385-5340-81B7-4A10EA380F9A}" srcId="{AE4A73D4-70EA-6144-89F8-2E86ABDA0C41}" destId="{CC5C2877-5AAE-8A45-8823-E88035F0D404}" srcOrd="0" destOrd="0" parTransId="{FFD09F06-2F94-5949-998A-8CC537C54839}" sibTransId="{1E811462-07AD-C640-94C5-D8B85977532B}"/>
    <dgm:cxn modelId="{70E13225-E760-EB4E-B15A-33FBDEF4B5C1}" type="presOf" srcId="{04EBC19D-9835-754B-8573-91CF2A2F23C7}" destId="{253B78ED-9B68-B349-A293-9432B272B89C}" srcOrd="0" destOrd="0" presId="urn:microsoft.com/office/officeart/2005/8/layout/process1"/>
    <dgm:cxn modelId="{0CABC16F-D17F-614D-9ABA-3393BA99E20F}" type="presOf" srcId="{68CD8B3C-A99B-5446-98E9-782976651EB0}" destId="{B88392D0-5A7C-3544-A13F-0ECF39E0D3E2}" srcOrd="1" destOrd="0" presId="urn:microsoft.com/office/officeart/2005/8/layout/process1"/>
    <dgm:cxn modelId="{F6898F52-F25E-6347-9745-73AE4348CDD7}" type="presOf" srcId="{1E811462-07AD-C640-94C5-D8B85977532B}" destId="{FE1A97F5-6649-F844-9F10-94DE3474017E}" srcOrd="0" destOrd="0" presId="urn:microsoft.com/office/officeart/2005/8/layout/process1"/>
    <dgm:cxn modelId="{6CF8AD9C-42A8-F043-8EC0-52682F6C59FE}" srcId="{AE4A73D4-70EA-6144-89F8-2E86ABDA0C41}" destId="{04EBC19D-9835-754B-8573-91CF2A2F23C7}" srcOrd="2" destOrd="0" parTransId="{7608EB98-D7CD-1A4A-B7E0-89C8A83A98FF}" sibTransId="{CF450422-7E0E-F84F-85FB-BA2415D83292}"/>
    <dgm:cxn modelId="{CE7A51A1-3AB2-5944-B275-17BA8CF3CCB0}" type="presOf" srcId="{68CD8B3C-A99B-5446-98E9-782976651EB0}" destId="{82CF3E67-8795-074B-8185-2E324ECAA388}" srcOrd="0" destOrd="0" presId="urn:microsoft.com/office/officeart/2005/8/layout/process1"/>
    <dgm:cxn modelId="{289583BD-1CFF-3A4E-9D6C-92C6B008C6CD}" srcId="{AE4A73D4-70EA-6144-89F8-2E86ABDA0C41}" destId="{B199A486-427C-4747-A1EF-6EBB9A1119FD}" srcOrd="1" destOrd="0" parTransId="{84EB6F3C-A9CD-D346-A3E6-D000C384C374}" sibTransId="{68CD8B3C-A99B-5446-98E9-782976651EB0}"/>
    <dgm:cxn modelId="{FB1B37F9-15AF-374E-95FF-B1A7CAB0C1B7}" type="presOf" srcId="{CC5C2877-5AAE-8A45-8823-E88035F0D404}" destId="{40669CAF-9D12-5848-B073-1A23A1830D9A}" srcOrd="0" destOrd="0" presId="urn:microsoft.com/office/officeart/2005/8/layout/process1"/>
    <dgm:cxn modelId="{28ACE1FF-5539-CD49-BF65-006EB4C3E6FD}" type="presOf" srcId="{1E811462-07AD-C640-94C5-D8B85977532B}" destId="{834D1B30-583E-D64A-B78D-655253714E57}" srcOrd="1" destOrd="0" presId="urn:microsoft.com/office/officeart/2005/8/layout/process1"/>
    <dgm:cxn modelId="{2EAC4A9A-7C80-9845-93DE-D083D3761F56}" type="presParOf" srcId="{453C88A1-8315-DE42-BDBB-28DFE07D986B}" destId="{40669CAF-9D12-5848-B073-1A23A1830D9A}" srcOrd="0" destOrd="0" presId="urn:microsoft.com/office/officeart/2005/8/layout/process1"/>
    <dgm:cxn modelId="{86010B5C-D984-754F-A5FC-BECF7DA8A96F}" type="presParOf" srcId="{453C88A1-8315-DE42-BDBB-28DFE07D986B}" destId="{FE1A97F5-6649-F844-9F10-94DE3474017E}" srcOrd="1" destOrd="0" presId="urn:microsoft.com/office/officeart/2005/8/layout/process1"/>
    <dgm:cxn modelId="{8271BD42-5899-084E-9706-514E8A0598AB}" type="presParOf" srcId="{FE1A97F5-6649-F844-9F10-94DE3474017E}" destId="{834D1B30-583E-D64A-B78D-655253714E57}" srcOrd="0" destOrd="0" presId="urn:microsoft.com/office/officeart/2005/8/layout/process1"/>
    <dgm:cxn modelId="{0458F57B-3EDB-D84B-99F1-73BC22DA69DF}" type="presParOf" srcId="{453C88A1-8315-DE42-BDBB-28DFE07D986B}" destId="{E411B657-3F01-DE48-8694-3FC799ABA714}" srcOrd="2" destOrd="0" presId="urn:microsoft.com/office/officeart/2005/8/layout/process1"/>
    <dgm:cxn modelId="{5DCA6238-3760-154C-A396-948B5620BB02}" type="presParOf" srcId="{453C88A1-8315-DE42-BDBB-28DFE07D986B}" destId="{82CF3E67-8795-074B-8185-2E324ECAA388}" srcOrd="3" destOrd="0" presId="urn:microsoft.com/office/officeart/2005/8/layout/process1"/>
    <dgm:cxn modelId="{594EC696-1B68-FB4B-BC48-CB815F03F6EF}" type="presParOf" srcId="{82CF3E67-8795-074B-8185-2E324ECAA388}" destId="{B88392D0-5A7C-3544-A13F-0ECF39E0D3E2}" srcOrd="0" destOrd="0" presId="urn:microsoft.com/office/officeart/2005/8/layout/process1"/>
    <dgm:cxn modelId="{8D1AE311-356C-9642-BC77-544745A5FBC8}" type="presParOf" srcId="{453C88A1-8315-DE42-BDBB-28DFE07D986B}" destId="{253B78ED-9B68-B349-A293-9432B272B89C}"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88A45A1-2A5C-8647-8323-53D5A2B2C31C}" type="doc">
      <dgm:prSet loTypeId="urn:microsoft.com/office/officeart/2005/8/layout/process2" loCatId="" qsTypeId="urn:microsoft.com/office/officeart/2005/8/quickstyle/simple1" qsCatId="simple" csTypeId="urn:microsoft.com/office/officeart/2005/8/colors/accent1_2" csCatId="accent1" phldr="1"/>
      <dgm:spPr/>
    </dgm:pt>
    <dgm:pt modelId="{EC482A84-7C9A-EB4C-937D-7B389C29B860}">
      <dgm:prSet phldrT="[Text]"/>
      <dgm:spPr/>
      <dgm:t>
        <a:bodyPr/>
        <a:lstStyle/>
        <a:p>
          <a:r>
            <a:rPr lang="en-US" dirty="0"/>
            <a:t>Y = X</a:t>
          </a:r>
          <a:r>
            <a:rPr lang="en-US" b="1" dirty="0">
              <a:latin typeface="Lucida Grande"/>
              <a:ea typeface="Lucida Grande"/>
              <a:cs typeface="Lucida Grande"/>
            </a:rPr>
            <a:t>β </a:t>
          </a:r>
          <a:r>
            <a:rPr lang="en-US" dirty="0"/>
            <a:t>+ e</a:t>
          </a:r>
        </a:p>
      </dgm:t>
    </dgm:pt>
    <dgm:pt modelId="{FD73B0F1-92D3-F743-9CFF-DDC19D0C631F}" type="parTrans" cxnId="{8F718ED7-2E2A-D047-B350-DABDF466F656}">
      <dgm:prSet/>
      <dgm:spPr/>
      <dgm:t>
        <a:bodyPr/>
        <a:lstStyle/>
        <a:p>
          <a:endParaRPr lang="en-US"/>
        </a:p>
      </dgm:t>
    </dgm:pt>
    <dgm:pt modelId="{D03EDE8E-80C4-C247-9F0F-353AAA526CAA}" type="sibTrans" cxnId="{8F718ED7-2E2A-D047-B350-DABDF466F656}">
      <dgm:prSet/>
      <dgm:spPr/>
      <dgm:t>
        <a:bodyPr/>
        <a:lstStyle/>
        <a:p>
          <a:endParaRPr lang="en-US"/>
        </a:p>
      </dgm:t>
    </dgm:pt>
    <dgm:pt modelId="{9EC56430-FA1F-2F48-8D08-3515EB34ADC3}">
      <dgm:prSet phldrT="[Text]"/>
      <dgm:spPr/>
      <dgm:t>
        <a:bodyPr/>
        <a:lstStyle/>
        <a:p>
          <a:r>
            <a:rPr lang="en-US" b="1" dirty="0">
              <a:latin typeface="Lucida Grande"/>
              <a:ea typeface="Lucida Grande"/>
              <a:cs typeface="Lucida Grande"/>
            </a:rPr>
            <a:t>β</a:t>
          </a:r>
          <a:r>
            <a:rPr lang="en-US" b="0" dirty="0">
              <a:latin typeface="Lucida Grande"/>
              <a:ea typeface="Lucida Grande"/>
              <a:cs typeface="Lucida Grande"/>
            </a:rPr>
            <a:t> =  (X</a:t>
          </a:r>
          <a:r>
            <a:rPr lang="en-US" b="0" baseline="30000" dirty="0">
              <a:latin typeface="Lucida Grande"/>
              <a:ea typeface="Lucida Grande"/>
              <a:cs typeface="Lucida Grande"/>
            </a:rPr>
            <a:t>T</a:t>
          </a:r>
          <a:r>
            <a:rPr lang="en-US" b="0" dirty="0">
              <a:latin typeface="Lucida Grande"/>
              <a:ea typeface="Lucida Grande"/>
              <a:cs typeface="Lucida Grande"/>
            </a:rPr>
            <a:t>X)</a:t>
          </a:r>
          <a:r>
            <a:rPr lang="en-US" b="0" baseline="30000" dirty="0">
              <a:latin typeface="Lucida Grande"/>
              <a:ea typeface="Lucida Grande"/>
              <a:cs typeface="Lucida Grande"/>
            </a:rPr>
            <a:t>-1</a:t>
          </a:r>
          <a:r>
            <a:rPr lang="en-US" b="0" dirty="0">
              <a:latin typeface="Lucida Grande"/>
              <a:ea typeface="Lucida Grande"/>
              <a:cs typeface="Lucida Grande"/>
            </a:rPr>
            <a:t>X</a:t>
          </a:r>
          <a:r>
            <a:rPr lang="en-US" b="0" baseline="30000" dirty="0">
              <a:latin typeface="Lucida Grande"/>
              <a:ea typeface="Lucida Grande"/>
              <a:cs typeface="Lucida Grande"/>
            </a:rPr>
            <a:t>T</a:t>
          </a:r>
          <a:r>
            <a:rPr lang="en-US" b="0" dirty="0">
              <a:latin typeface="Lucida Grande"/>
              <a:ea typeface="Lucida Grande"/>
              <a:cs typeface="Lucida Grande"/>
            </a:rPr>
            <a:t>y</a:t>
          </a:r>
          <a:endParaRPr lang="en-US" b="0" dirty="0"/>
        </a:p>
      </dgm:t>
    </dgm:pt>
    <dgm:pt modelId="{5E36517C-1480-AA44-99DC-EFF3E79DAA43}" type="parTrans" cxnId="{0CF680FB-E171-1349-B432-8F92150B397E}">
      <dgm:prSet/>
      <dgm:spPr/>
      <dgm:t>
        <a:bodyPr/>
        <a:lstStyle/>
        <a:p>
          <a:endParaRPr lang="en-US"/>
        </a:p>
      </dgm:t>
    </dgm:pt>
    <dgm:pt modelId="{4CCD5FBC-2DA6-E546-9B44-A373D02C861B}" type="sibTrans" cxnId="{0CF680FB-E171-1349-B432-8F92150B397E}">
      <dgm:prSet/>
      <dgm:spPr/>
      <dgm:t>
        <a:bodyPr/>
        <a:lstStyle/>
        <a:p>
          <a:endParaRPr lang="en-US"/>
        </a:p>
      </dgm:t>
    </dgm:pt>
    <dgm:pt modelId="{56705D4F-29AA-B642-8BB0-9C269E1BEC76}">
      <dgm:prSet phldrT="[Text]" phldr="1"/>
      <dgm:spPr/>
      <dgm:t>
        <a:bodyPr/>
        <a:lstStyle/>
        <a:p>
          <a:endParaRPr lang="en-US"/>
        </a:p>
      </dgm:t>
    </dgm:pt>
    <dgm:pt modelId="{7EBCFD65-8C40-5449-A89B-5358B2D9E877}" type="parTrans" cxnId="{2DA7A64B-10AF-E44F-AB2C-5B3A9D0B7641}">
      <dgm:prSet/>
      <dgm:spPr/>
      <dgm:t>
        <a:bodyPr/>
        <a:lstStyle/>
        <a:p>
          <a:endParaRPr lang="en-US"/>
        </a:p>
      </dgm:t>
    </dgm:pt>
    <dgm:pt modelId="{FA4F2414-61E4-744A-BF84-A8263E55FBE1}" type="sibTrans" cxnId="{2DA7A64B-10AF-E44F-AB2C-5B3A9D0B7641}">
      <dgm:prSet/>
      <dgm:spPr/>
      <dgm:t>
        <a:bodyPr/>
        <a:lstStyle/>
        <a:p>
          <a:endParaRPr lang="en-US"/>
        </a:p>
      </dgm:t>
    </dgm:pt>
    <dgm:pt modelId="{9B12E140-BA3B-EC41-9562-B3B3A15DA882}" type="pres">
      <dgm:prSet presAssocID="{688A45A1-2A5C-8647-8323-53D5A2B2C31C}" presName="linearFlow" presStyleCnt="0">
        <dgm:presLayoutVars>
          <dgm:resizeHandles val="exact"/>
        </dgm:presLayoutVars>
      </dgm:prSet>
      <dgm:spPr/>
    </dgm:pt>
    <dgm:pt modelId="{C1845697-2A25-5441-8462-F042A2D73CF1}" type="pres">
      <dgm:prSet presAssocID="{EC482A84-7C9A-EB4C-937D-7B389C29B860}" presName="node" presStyleLbl="node1" presStyleIdx="0" presStyleCnt="3" custScaleX="200003">
        <dgm:presLayoutVars>
          <dgm:bulletEnabled val="1"/>
        </dgm:presLayoutVars>
      </dgm:prSet>
      <dgm:spPr/>
    </dgm:pt>
    <dgm:pt modelId="{035DD0B4-F905-2846-8B20-7D4A9B8BE02A}" type="pres">
      <dgm:prSet presAssocID="{D03EDE8E-80C4-C247-9F0F-353AAA526CAA}" presName="sibTrans" presStyleLbl="sibTrans2D1" presStyleIdx="0" presStyleCnt="2"/>
      <dgm:spPr/>
    </dgm:pt>
    <dgm:pt modelId="{5CB44106-13C5-A54A-A3B0-1917FBD03A7C}" type="pres">
      <dgm:prSet presAssocID="{D03EDE8E-80C4-C247-9F0F-353AAA526CAA}" presName="connectorText" presStyleLbl="sibTrans2D1" presStyleIdx="0" presStyleCnt="2"/>
      <dgm:spPr/>
    </dgm:pt>
    <dgm:pt modelId="{72213039-DB2F-554C-B8CF-621B60CFA722}" type="pres">
      <dgm:prSet presAssocID="{9EC56430-FA1F-2F48-8D08-3515EB34ADC3}" presName="node" presStyleLbl="node1" presStyleIdx="1" presStyleCnt="3" custScaleX="198792">
        <dgm:presLayoutVars>
          <dgm:bulletEnabled val="1"/>
        </dgm:presLayoutVars>
      </dgm:prSet>
      <dgm:spPr/>
    </dgm:pt>
    <dgm:pt modelId="{4228F11A-8AFE-6C45-9AAE-279A3DC60D25}" type="pres">
      <dgm:prSet presAssocID="{4CCD5FBC-2DA6-E546-9B44-A373D02C861B}" presName="sibTrans" presStyleLbl="sibTrans2D1" presStyleIdx="1" presStyleCnt="2"/>
      <dgm:spPr/>
    </dgm:pt>
    <dgm:pt modelId="{D6D2ED76-6E05-C049-9584-F1EAAF97A34D}" type="pres">
      <dgm:prSet presAssocID="{4CCD5FBC-2DA6-E546-9B44-A373D02C861B}" presName="connectorText" presStyleLbl="sibTrans2D1" presStyleIdx="1" presStyleCnt="2"/>
      <dgm:spPr/>
    </dgm:pt>
    <dgm:pt modelId="{367BFBD7-C436-9D44-BB37-5EA66ED69738}" type="pres">
      <dgm:prSet presAssocID="{56705D4F-29AA-B642-8BB0-9C269E1BEC76}" presName="node" presStyleLbl="node1" presStyleIdx="2" presStyleCnt="3" custScaleX="132567" custScaleY="226477">
        <dgm:presLayoutVars>
          <dgm:bulletEnabled val="1"/>
        </dgm:presLayoutVars>
      </dgm:prSet>
      <dgm:spPr/>
    </dgm:pt>
  </dgm:ptLst>
  <dgm:cxnLst>
    <dgm:cxn modelId="{0BB81B05-2A70-9042-9E8F-537B5D651729}" type="presOf" srcId="{688A45A1-2A5C-8647-8323-53D5A2B2C31C}" destId="{9B12E140-BA3B-EC41-9562-B3B3A15DA882}" srcOrd="0" destOrd="0" presId="urn:microsoft.com/office/officeart/2005/8/layout/process2"/>
    <dgm:cxn modelId="{2DA7A64B-10AF-E44F-AB2C-5B3A9D0B7641}" srcId="{688A45A1-2A5C-8647-8323-53D5A2B2C31C}" destId="{56705D4F-29AA-B642-8BB0-9C269E1BEC76}" srcOrd="2" destOrd="0" parTransId="{7EBCFD65-8C40-5449-A89B-5358B2D9E877}" sibTransId="{FA4F2414-61E4-744A-BF84-A8263E55FBE1}"/>
    <dgm:cxn modelId="{1BE1C758-E17B-C64D-93DF-381AA4CCCD81}" type="presOf" srcId="{4CCD5FBC-2DA6-E546-9B44-A373D02C861B}" destId="{4228F11A-8AFE-6C45-9AAE-279A3DC60D25}" srcOrd="0" destOrd="0" presId="urn:microsoft.com/office/officeart/2005/8/layout/process2"/>
    <dgm:cxn modelId="{04C77399-9057-5946-BADC-FD56EE46C38A}" type="presOf" srcId="{D03EDE8E-80C4-C247-9F0F-353AAA526CAA}" destId="{035DD0B4-F905-2846-8B20-7D4A9B8BE02A}" srcOrd="0" destOrd="0" presId="urn:microsoft.com/office/officeart/2005/8/layout/process2"/>
    <dgm:cxn modelId="{723C4BA7-5501-E840-9E72-99B578C7137B}" type="presOf" srcId="{9EC56430-FA1F-2F48-8D08-3515EB34ADC3}" destId="{72213039-DB2F-554C-B8CF-621B60CFA722}" srcOrd="0" destOrd="0" presId="urn:microsoft.com/office/officeart/2005/8/layout/process2"/>
    <dgm:cxn modelId="{239CEBD2-3BBB-404F-AFE8-8A237B22DC4B}" type="presOf" srcId="{4CCD5FBC-2DA6-E546-9B44-A373D02C861B}" destId="{D6D2ED76-6E05-C049-9584-F1EAAF97A34D}" srcOrd="1" destOrd="0" presId="urn:microsoft.com/office/officeart/2005/8/layout/process2"/>
    <dgm:cxn modelId="{8F718ED7-2E2A-D047-B350-DABDF466F656}" srcId="{688A45A1-2A5C-8647-8323-53D5A2B2C31C}" destId="{EC482A84-7C9A-EB4C-937D-7B389C29B860}" srcOrd="0" destOrd="0" parTransId="{FD73B0F1-92D3-F743-9CFF-DDC19D0C631F}" sibTransId="{D03EDE8E-80C4-C247-9F0F-353AAA526CAA}"/>
    <dgm:cxn modelId="{A685C6DA-6F71-0342-99C4-2D2F268AC664}" type="presOf" srcId="{D03EDE8E-80C4-C247-9F0F-353AAA526CAA}" destId="{5CB44106-13C5-A54A-A3B0-1917FBD03A7C}" srcOrd="1" destOrd="0" presId="urn:microsoft.com/office/officeart/2005/8/layout/process2"/>
    <dgm:cxn modelId="{E8DC93F1-8A6D-FD4A-B241-B14136885B90}" type="presOf" srcId="{56705D4F-29AA-B642-8BB0-9C269E1BEC76}" destId="{367BFBD7-C436-9D44-BB37-5EA66ED69738}" srcOrd="0" destOrd="0" presId="urn:microsoft.com/office/officeart/2005/8/layout/process2"/>
    <dgm:cxn modelId="{CEA1EEFA-9E7E-394B-9132-D2860AB5A03F}" type="presOf" srcId="{EC482A84-7C9A-EB4C-937D-7B389C29B860}" destId="{C1845697-2A25-5441-8462-F042A2D73CF1}" srcOrd="0" destOrd="0" presId="urn:microsoft.com/office/officeart/2005/8/layout/process2"/>
    <dgm:cxn modelId="{0CF680FB-E171-1349-B432-8F92150B397E}" srcId="{688A45A1-2A5C-8647-8323-53D5A2B2C31C}" destId="{9EC56430-FA1F-2F48-8D08-3515EB34ADC3}" srcOrd="1" destOrd="0" parTransId="{5E36517C-1480-AA44-99DC-EFF3E79DAA43}" sibTransId="{4CCD5FBC-2DA6-E546-9B44-A373D02C861B}"/>
    <dgm:cxn modelId="{2B87547C-B66F-984B-979D-595E0E07A246}" type="presParOf" srcId="{9B12E140-BA3B-EC41-9562-B3B3A15DA882}" destId="{C1845697-2A25-5441-8462-F042A2D73CF1}" srcOrd="0" destOrd="0" presId="urn:microsoft.com/office/officeart/2005/8/layout/process2"/>
    <dgm:cxn modelId="{98E79412-7B97-AD4D-9EED-DD6AA5A9E904}" type="presParOf" srcId="{9B12E140-BA3B-EC41-9562-B3B3A15DA882}" destId="{035DD0B4-F905-2846-8B20-7D4A9B8BE02A}" srcOrd="1" destOrd="0" presId="urn:microsoft.com/office/officeart/2005/8/layout/process2"/>
    <dgm:cxn modelId="{E55DB269-FFCD-134B-83EC-38112E94CD0D}" type="presParOf" srcId="{035DD0B4-F905-2846-8B20-7D4A9B8BE02A}" destId="{5CB44106-13C5-A54A-A3B0-1917FBD03A7C}" srcOrd="0" destOrd="0" presId="urn:microsoft.com/office/officeart/2005/8/layout/process2"/>
    <dgm:cxn modelId="{1F60F00C-8A27-FF47-842F-8869A44FD36A}" type="presParOf" srcId="{9B12E140-BA3B-EC41-9562-B3B3A15DA882}" destId="{72213039-DB2F-554C-B8CF-621B60CFA722}" srcOrd="2" destOrd="0" presId="urn:microsoft.com/office/officeart/2005/8/layout/process2"/>
    <dgm:cxn modelId="{AE093EE1-DA1F-7A4B-BDAF-225498FB9240}" type="presParOf" srcId="{9B12E140-BA3B-EC41-9562-B3B3A15DA882}" destId="{4228F11A-8AFE-6C45-9AAE-279A3DC60D25}" srcOrd="3" destOrd="0" presId="urn:microsoft.com/office/officeart/2005/8/layout/process2"/>
    <dgm:cxn modelId="{B3C9FAC6-C0BD-AD4D-9BC9-E22C47A10DF1}" type="presParOf" srcId="{4228F11A-8AFE-6C45-9AAE-279A3DC60D25}" destId="{D6D2ED76-6E05-C049-9584-F1EAAF97A34D}" srcOrd="0" destOrd="0" presId="urn:microsoft.com/office/officeart/2005/8/layout/process2"/>
    <dgm:cxn modelId="{970F1E3A-6B25-E34C-94B9-EF433D15B8FD}" type="presParOf" srcId="{9B12E140-BA3B-EC41-9562-B3B3A15DA882}" destId="{367BFBD7-C436-9D44-BB37-5EA66ED69738}"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CA62C56-BABE-124D-8ECA-CD4F1BE7284B}" type="doc">
      <dgm:prSet loTypeId="urn:microsoft.com/office/officeart/2005/8/layout/process1" loCatId="" qsTypeId="urn:microsoft.com/office/officeart/2005/8/quickstyle/simple1" qsCatId="simple" csTypeId="urn:microsoft.com/office/officeart/2005/8/colors/accent1_2" csCatId="accent1" phldr="1"/>
      <dgm:spPr/>
    </dgm:pt>
    <dgm:pt modelId="{C98CF906-218D-B448-80B4-F64B70CA46D2}">
      <dgm:prSet phldrT="[Text]"/>
      <dgm:spPr/>
      <dgm:t>
        <a:bodyPr/>
        <a:lstStyle/>
        <a:p>
          <a:r>
            <a:rPr lang="en-US" dirty="0"/>
            <a:t>Voxel-wise t-statistic</a:t>
          </a:r>
        </a:p>
      </dgm:t>
    </dgm:pt>
    <dgm:pt modelId="{DE279EF3-444D-9C45-9D92-4802BA87E87D}" type="parTrans" cxnId="{9289DBB9-24B4-584C-A62A-C031DFA1F7F5}">
      <dgm:prSet/>
      <dgm:spPr/>
      <dgm:t>
        <a:bodyPr/>
        <a:lstStyle/>
        <a:p>
          <a:endParaRPr lang="en-US"/>
        </a:p>
      </dgm:t>
    </dgm:pt>
    <dgm:pt modelId="{B26B5D19-3332-0544-9B7B-7D1877FF0B2C}" type="sibTrans" cxnId="{9289DBB9-24B4-584C-A62A-C031DFA1F7F5}">
      <dgm:prSet/>
      <dgm:spPr/>
      <dgm:t>
        <a:bodyPr/>
        <a:lstStyle/>
        <a:p>
          <a:endParaRPr lang="en-US"/>
        </a:p>
      </dgm:t>
    </dgm:pt>
    <dgm:pt modelId="{25B70E1F-1CB3-3C44-BC4D-98408749A1B4}">
      <dgm:prSet phldrT="[Text]"/>
      <dgm:spPr/>
      <dgm:t>
        <a:bodyPr/>
        <a:lstStyle/>
        <a:p>
          <a:r>
            <a:rPr lang="en-US" dirty="0"/>
            <a:t>3D t-statistic map</a:t>
          </a:r>
        </a:p>
      </dgm:t>
    </dgm:pt>
    <dgm:pt modelId="{E0367DC9-722F-7745-8677-02631E2B9117}" type="parTrans" cxnId="{E8CCB746-8705-234E-BCF8-EEAC91FE2F32}">
      <dgm:prSet/>
      <dgm:spPr/>
      <dgm:t>
        <a:bodyPr/>
        <a:lstStyle/>
        <a:p>
          <a:endParaRPr lang="en-US"/>
        </a:p>
      </dgm:t>
    </dgm:pt>
    <dgm:pt modelId="{4955CCB7-5A8A-2D48-BC0B-5FBEE72429B3}" type="sibTrans" cxnId="{E8CCB746-8705-234E-BCF8-EEAC91FE2F32}">
      <dgm:prSet/>
      <dgm:spPr/>
      <dgm:t>
        <a:bodyPr/>
        <a:lstStyle/>
        <a:p>
          <a:endParaRPr lang="en-US"/>
        </a:p>
      </dgm:t>
    </dgm:pt>
    <dgm:pt modelId="{83BA1DC0-E960-6748-A852-428FC73D6490}">
      <dgm:prSet phldrT="[Text]"/>
      <dgm:spPr/>
      <dgm:t>
        <a:bodyPr/>
        <a:lstStyle/>
        <a:p>
          <a:r>
            <a:rPr lang="en-US" dirty="0"/>
            <a:t>Final result</a:t>
          </a:r>
        </a:p>
      </dgm:t>
    </dgm:pt>
    <dgm:pt modelId="{43304732-C665-634A-B86F-83FF920682DA}" type="parTrans" cxnId="{62EF7335-60E7-0645-AE79-9E2B0F549FF6}">
      <dgm:prSet/>
      <dgm:spPr/>
      <dgm:t>
        <a:bodyPr/>
        <a:lstStyle/>
        <a:p>
          <a:endParaRPr lang="en-US"/>
        </a:p>
      </dgm:t>
    </dgm:pt>
    <dgm:pt modelId="{93DC85DB-CC4F-3842-BB65-9B1710F0DDFD}" type="sibTrans" cxnId="{62EF7335-60E7-0645-AE79-9E2B0F549FF6}">
      <dgm:prSet/>
      <dgm:spPr/>
      <dgm:t>
        <a:bodyPr/>
        <a:lstStyle/>
        <a:p>
          <a:endParaRPr lang="en-US"/>
        </a:p>
      </dgm:t>
    </dgm:pt>
    <dgm:pt modelId="{5453E311-92F1-C640-B14E-543F19E66C6B}" type="pres">
      <dgm:prSet presAssocID="{5CA62C56-BABE-124D-8ECA-CD4F1BE7284B}" presName="Name0" presStyleCnt="0">
        <dgm:presLayoutVars>
          <dgm:dir/>
          <dgm:resizeHandles val="exact"/>
        </dgm:presLayoutVars>
      </dgm:prSet>
      <dgm:spPr/>
    </dgm:pt>
    <dgm:pt modelId="{8A70A040-7660-ED45-BD82-5C87D2DCDACA}" type="pres">
      <dgm:prSet presAssocID="{C98CF906-218D-B448-80B4-F64B70CA46D2}" presName="node" presStyleLbl="node1" presStyleIdx="0" presStyleCnt="3">
        <dgm:presLayoutVars>
          <dgm:bulletEnabled val="1"/>
        </dgm:presLayoutVars>
      </dgm:prSet>
      <dgm:spPr/>
    </dgm:pt>
    <dgm:pt modelId="{0013603F-E444-564A-BC78-A80633B6E64E}" type="pres">
      <dgm:prSet presAssocID="{B26B5D19-3332-0544-9B7B-7D1877FF0B2C}" presName="sibTrans" presStyleLbl="sibTrans2D1" presStyleIdx="0" presStyleCnt="2"/>
      <dgm:spPr/>
    </dgm:pt>
    <dgm:pt modelId="{46883571-C500-E543-81F6-717E4018EB50}" type="pres">
      <dgm:prSet presAssocID="{B26B5D19-3332-0544-9B7B-7D1877FF0B2C}" presName="connectorText" presStyleLbl="sibTrans2D1" presStyleIdx="0" presStyleCnt="2"/>
      <dgm:spPr/>
    </dgm:pt>
    <dgm:pt modelId="{1851857D-14FE-7E43-AF38-D05F499413F1}" type="pres">
      <dgm:prSet presAssocID="{25B70E1F-1CB3-3C44-BC4D-98408749A1B4}" presName="node" presStyleLbl="node1" presStyleIdx="1" presStyleCnt="3">
        <dgm:presLayoutVars>
          <dgm:bulletEnabled val="1"/>
        </dgm:presLayoutVars>
      </dgm:prSet>
      <dgm:spPr/>
    </dgm:pt>
    <dgm:pt modelId="{846A07A4-8CF7-664A-95DC-2663F5136E31}" type="pres">
      <dgm:prSet presAssocID="{4955CCB7-5A8A-2D48-BC0B-5FBEE72429B3}" presName="sibTrans" presStyleLbl="sibTrans2D1" presStyleIdx="1" presStyleCnt="2"/>
      <dgm:spPr/>
    </dgm:pt>
    <dgm:pt modelId="{58BAD92E-991B-8E40-B42E-3C8E1601533B}" type="pres">
      <dgm:prSet presAssocID="{4955CCB7-5A8A-2D48-BC0B-5FBEE72429B3}" presName="connectorText" presStyleLbl="sibTrans2D1" presStyleIdx="1" presStyleCnt="2"/>
      <dgm:spPr/>
    </dgm:pt>
    <dgm:pt modelId="{B866F597-EEA4-7F40-A683-8711D6BD0A30}" type="pres">
      <dgm:prSet presAssocID="{83BA1DC0-E960-6748-A852-428FC73D6490}" presName="node" presStyleLbl="node1" presStyleIdx="2" presStyleCnt="3">
        <dgm:presLayoutVars>
          <dgm:bulletEnabled val="1"/>
        </dgm:presLayoutVars>
      </dgm:prSet>
      <dgm:spPr/>
    </dgm:pt>
  </dgm:ptLst>
  <dgm:cxnLst>
    <dgm:cxn modelId="{876DD712-89C0-2048-A058-383FC393A94C}" type="presOf" srcId="{B26B5D19-3332-0544-9B7B-7D1877FF0B2C}" destId="{46883571-C500-E543-81F6-717E4018EB50}" srcOrd="1" destOrd="0" presId="urn:microsoft.com/office/officeart/2005/8/layout/process1"/>
    <dgm:cxn modelId="{62EF7335-60E7-0645-AE79-9E2B0F549FF6}" srcId="{5CA62C56-BABE-124D-8ECA-CD4F1BE7284B}" destId="{83BA1DC0-E960-6748-A852-428FC73D6490}" srcOrd="2" destOrd="0" parTransId="{43304732-C665-634A-B86F-83FF920682DA}" sibTransId="{93DC85DB-CC4F-3842-BB65-9B1710F0DDFD}"/>
    <dgm:cxn modelId="{E8CCB746-8705-234E-BCF8-EEAC91FE2F32}" srcId="{5CA62C56-BABE-124D-8ECA-CD4F1BE7284B}" destId="{25B70E1F-1CB3-3C44-BC4D-98408749A1B4}" srcOrd="1" destOrd="0" parTransId="{E0367DC9-722F-7745-8677-02631E2B9117}" sibTransId="{4955CCB7-5A8A-2D48-BC0B-5FBEE72429B3}"/>
    <dgm:cxn modelId="{17A4B259-67A7-BB4A-BEBE-89841FD81650}" type="presOf" srcId="{4955CCB7-5A8A-2D48-BC0B-5FBEE72429B3}" destId="{846A07A4-8CF7-664A-95DC-2663F5136E31}" srcOrd="0" destOrd="0" presId="urn:microsoft.com/office/officeart/2005/8/layout/process1"/>
    <dgm:cxn modelId="{25E4A97D-643B-564D-9302-62DD004586C3}" type="presOf" srcId="{5CA62C56-BABE-124D-8ECA-CD4F1BE7284B}" destId="{5453E311-92F1-C640-B14E-543F19E66C6B}" srcOrd="0" destOrd="0" presId="urn:microsoft.com/office/officeart/2005/8/layout/process1"/>
    <dgm:cxn modelId="{D1BC79A1-8116-9947-8A81-AADD0992BD51}" type="presOf" srcId="{25B70E1F-1CB3-3C44-BC4D-98408749A1B4}" destId="{1851857D-14FE-7E43-AF38-D05F499413F1}" srcOrd="0" destOrd="0" presId="urn:microsoft.com/office/officeart/2005/8/layout/process1"/>
    <dgm:cxn modelId="{9289DBB9-24B4-584C-A62A-C031DFA1F7F5}" srcId="{5CA62C56-BABE-124D-8ECA-CD4F1BE7284B}" destId="{C98CF906-218D-B448-80B4-F64B70CA46D2}" srcOrd="0" destOrd="0" parTransId="{DE279EF3-444D-9C45-9D92-4802BA87E87D}" sibTransId="{B26B5D19-3332-0544-9B7B-7D1877FF0B2C}"/>
    <dgm:cxn modelId="{1995CAC4-B84C-AE4D-AF49-081C583093AB}" type="presOf" srcId="{4955CCB7-5A8A-2D48-BC0B-5FBEE72429B3}" destId="{58BAD92E-991B-8E40-B42E-3C8E1601533B}" srcOrd="1" destOrd="0" presId="urn:microsoft.com/office/officeart/2005/8/layout/process1"/>
    <dgm:cxn modelId="{AF7E01DA-D5A0-B44D-AA5A-75B9B05D25E3}" type="presOf" srcId="{C98CF906-218D-B448-80B4-F64B70CA46D2}" destId="{8A70A040-7660-ED45-BD82-5C87D2DCDACA}" srcOrd="0" destOrd="0" presId="urn:microsoft.com/office/officeart/2005/8/layout/process1"/>
    <dgm:cxn modelId="{870743E8-4F1C-484C-A71A-B39FFA86744B}" type="presOf" srcId="{83BA1DC0-E960-6748-A852-428FC73D6490}" destId="{B866F597-EEA4-7F40-A683-8711D6BD0A30}" srcOrd="0" destOrd="0" presId="urn:microsoft.com/office/officeart/2005/8/layout/process1"/>
    <dgm:cxn modelId="{89E3A7FA-71E7-8A41-AECE-D9CFAB2510C8}" type="presOf" srcId="{B26B5D19-3332-0544-9B7B-7D1877FF0B2C}" destId="{0013603F-E444-564A-BC78-A80633B6E64E}" srcOrd="0" destOrd="0" presId="urn:microsoft.com/office/officeart/2005/8/layout/process1"/>
    <dgm:cxn modelId="{CD94EBF1-2D26-654D-9208-2C5BD1C9BFD9}" type="presParOf" srcId="{5453E311-92F1-C640-B14E-543F19E66C6B}" destId="{8A70A040-7660-ED45-BD82-5C87D2DCDACA}" srcOrd="0" destOrd="0" presId="urn:microsoft.com/office/officeart/2005/8/layout/process1"/>
    <dgm:cxn modelId="{D2233053-A8CD-B74F-95A6-64C604D39CCB}" type="presParOf" srcId="{5453E311-92F1-C640-B14E-543F19E66C6B}" destId="{0013603F-E444-564A-BC78-A80633B6E64E}" srcOrd="1" destOrd="0" presId="urn:microsoft.com/office/officeart/2005/8/layout/process1"/>
    <dgm:cxn modelId="{69294BBD-ED0A-C34C-958B-08B70FE9E208}" type="presParOf" srcId="{0013603F-E444-564A-BC78-A80633B6E64E}" destId="{46883571-C500-E543-81F6-717E4018EB50}" srcOrd="0" destOrd="0" presId="urn:microsoft.com/office/officeart/2005/8/layout/process1"/>
    <dgm:cxn modelId="{6BE2F9F4-263E-6548-B16F-4ED25E33979B}" type="presParOf" srcId="{5453E311-92F1-C640-B14E-543F19E66C6B}" destId="{1851857D-14FE-7E43-AF38-D05F499413F1}" srcOrd="2" destOrd="0" presId="urn:microsoft.com/office/officeart/2005/8/layout/process1"/>
    <dgm:cxn modelId="{9C444DF0-A6CD-6E43-9ED7-652A3C861CEE}" type="presParOf" srcId="{5453E311-92F1-C640-B14E-543F19E66C6B}" destId="{846A07A4-8CF7-664A-95DC-2663F5136E31}" srcOrd="3" destOrd="0" presId="urn:microsoft.com/office/officeart/2005/8/layout/process1"/>
    <dgm:cxn modelId="{2802978A-4040-DF4A-A196-50B99D3EB943}" type="presParOf" srcId="{846A07A4-8CF7-664A-95DC-2663F5136E31}" destId="{58BAD92E-991B-8E40-B42E-3C8E1601533B}" srcOrd="0" destOrd="0" presId="urn:microsoft.com/office/officeart/2005/8/layout/process1"/>
    <dgm:cxn modelId="{661E1B42-75C6-D445-AF61-2C1E4CEC2641}" type="presParOf" srcId="{5453E311-92F1-C640-B14E-543F19E66C6B}" destId="{B866F597-EEA4-7F40-A683-8711D6BD0A3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CA62C56-BABE-124D-8ECA-CD4F1BE7284B}" type="doc">
      <dgm:prSet loTypeId="urn:microsoft.com/office/officeart/2005/8/layout/process1" loCatId="" qsTypeId="urn:microsoft.com/office/officeart/2005/8/quickstyle/simple1" qsCatId="simple" csTypeId="urn:microsoft.com/office/officeart/2005/8/colors/accent1_2" csCatId="accent1" phldr="1"/>
      <dgm:spPr/>
    </dgm:pt>
    <dgm:pt modelId="{C98CF906-218D-B448-80B4-F64B70CA46D2}">
      <dgm:prSet phldrT="[Text]"/>
      <dgm:spPr/>
      <dgm:t>
        <a:bodyPr/>
        <a:lstStyle/>
        <a:p>
          <a:r>
            <a:rPr lang="en-US" dirty="0"/>
            <a:t>Voxel-wise t-statistic</a:t>
          </a:r>
        </a:p>
      </dgm:t>
    </dgm:pt>
    <dgm:pt modelId="{DE279EF3-444D-9C45-9D92-4802BA87E87D}" type="parTrans" cxnId="{9289DBB9-24B4-584C-A62A-C031DFA1F7F5}">
      <dgm:prSet/>
      <dgm:spPr/>
      <dgm:t>
        <a:bodyPr/>
        <a:lstStyle/>
        <a:p>
          <a:endParaRPr lang="en-US"/>
        </a:p>
      </dgm:t>
    </dgm:pt>
    <dgm:pt modelId="{B26B5D19-3332-0544-9B7B-7D1877FF0B2C}" type="sibTrans" cxnId="{9289DBB9-24B4-584C-A62A-C031DFA1F7F5}">
      <dgm:prSet/>
      <dgm:spPr/>
      <dgm:t>
        <a:bodyPr/>
        <a:lstStyle/>
        <a:p>
          <a:endParaRPr lang="en-US"/>
        </a:p>
      </dgm:t>
    </dgm:pt>
    <dgm:pt modelId="{25B70E1F-1CB3-3C44-BC4D-98408749A1B4}">
      <dgm:prSet phldrT="[Text]"/>
      <dgm:spPr/>
      <dgm:t>
        <a:bodyPr/>
        <a:lstStyle/>
        <a:p>
          <a:r>
            <a:rPr lang="en-US" dirty="0"/>
            <a:t>3D t-statistic map</a:t>
          </a:r>
        </a:p>
      </dgm:t>
    </dgm:pt>
    <dgm:pt modelId="{E0367DC9-722F-7745-8677-02631E2B9117}" type="parTrans" cxnId="{E8CCB746-8705-234E-BCF8-EEAC91FE2F32}">
      <dgm:prSet/>
      <dgm:spPr/>
      <dgm:t>
        <a:bodyPr/>
        <a:lstStyle/>
        <a:p>
          <a:endParaRPr lang="en-US"/>
        </a:p>
      </dgm:t>
    </dgm:pt>
    <dgm:pt modelId="{4955CCB7-5A8A-2D48-BC0B-5FBEE72429B3}" type="sibTrans" cxnId="{E8CCB746-8705-234E-BCF8-EEAC91FE2F32}">
      <dgm:prSet/>
      <dgm:spPr/>
      <dgm:t>
        <a:bodyPr/>
        <a:lstStyle/>
        <a:p>
          <a:endParaRPr lang="en-US"/>
        </a:p>
      </dgm:t>
    </dgm:pt>
    <dgm:pt modelId="{83BA1DC0-E960-6748-A852-428FC73D6490}">
      <dgm:prSet phldrT="[Text]"/>
      <dgm:spPr/>
      <dgm:t>
        <a:bodyPr/>
        <a:lstStyle/>
        <a:p>
          <a:r>
            <a:rPr lang="en-US" dirty="0"/>
            <a:t>Final result</a:t>
          </a:r>
        </a:p>
      </dgm:t>
    </dgm:pt>
    <dgm:pt modelId="{43304732-C665-634A-B86F-83FF920682DA}" type="parTrans" cxnId="{62EF7335-60E7-0645-AE79-9E2B0F549FF6}">
      <dgm:prSet/>
      <dgm:spPr/>
      <dgm:t>
        <a:bodyPr/>
        <a:lstStyle/>
        <a:p>
          <a:endParaRPr lang="en-US"/>
        </a:p>
      </dgm:t>
    </dgm:pt>
    <dgm:pt modelId="{93DC85DB-CC4F-3842-BB65-9B1710F0DDFD}" type="sibTrans" cxnId="{62EF7335-60E7-0645-AE79-9E2B0F549FF6}">
      <dgm:prSet/>
      <dgm:spPr/>
      <dgm:t>
        <a:bodyPr/>
        <a:lstStyle/>
        <a:p>
          <a:endParaRPr lang="en-US"/>
        </a:p>
      </dgm:t>
    </dgm:pt>
    <dgm:pt modelId="{5453E311-92F1-C640-B14E-543F19E66C6B}" type="pres">
      <dgm:prSet presAssocID="{5CA62C56-BABE-124D-8ECA-CD4F1BE7284B}" presName="Name0" presStyleCnt="0">
        <dgm:presLayoutVars>
          <dgm:dir/>
          <dgm:resizeHandles val="exact"/>
        </dgm:presLayoutVars>
      </dgm:prSet>
      <dgm:spPr/>
    </dgm:pt>
    <dgm:pt modelId="{8A70A040-7660-ED45-BD82-5C87D2DCDACA}" type="pres">
      <dgm:prSet presAssocID="{C98CF906-218D-B448-80B4-F64B70CA46D2}" presName="node" presStyleLbl="node1" presStyleIdx="0" presStyleCnt="3">
        <dgm:presLayoutVars>
          <dgm:bulletEnabled val="1"/>
        </dgm:presLayoutVars>
      </dgm:prSet>
      <dgm:spPr/>
    </dgm:pt>
    <dgm:pt modelId="{0013603F-E444-564A-BC78-A80633B6E64E}" type="pres">
      <dgm:prSet presAssocID="{B26B5D19-3332-0544-9B7B-7D1877FF0B2C}" presName="sibTrans" presStyleLbl="sibTrans2D1" presStyleIdx="0" presStyleCnt="2"/>
      <dgm:spPr/>
    </dgm:pt>
    <dgm:pt modelId="{46883571-C500-E543-81F6-717E4018EB50}" type="pres">
      <dgm:prSet presAssocID="{B26B5D19-3332-0544-9B7B-7D1877FF0B2C}" presName="connectorText" presStyleLbl="sibTrans2D1" presStyleIdx="0" presStyleCnt="2"/>
      <dgm:spPr/>
    </dgm:pt>
    <dgm:pt modelId="{1851857D-14FE-7E43-AF38-D05F499413F1}" type="pres">
      <dgm:prSet presAssocID="{25B70E1F-1CB3-3C44-BC4D-98408749A1B4}" presName="node" presStyleLbl="node1" presStyleIdx="1" presStyleCnt="3">
        <dgm:presLayoutVars>
          <dgm:bulletEnabled val="1"/>
        </dgm:presLayoutVars>
      </dgm:prSet>
      <dgm:spPr/>
    </dgm:pt>
    <dgm:pt modelId="{846A07A4-8CF7-664A-95DC-2663F5136E31}" type="pres">
      <dgm:prSet presAssocID="{4955CCB7-5A8A-2D48-BC0B-5FBEE72429B3}" presName="sibTrans" presStyleLbl="sibTrans2D1" presStyleIdx="1" presStyleCnt="2"/>
      <dgm:spPr/>
    </dgm:pt>
    <dgm:pt modelId="{58BAD92E-991B-8E40-B42E-3C8E1601533B}" type="pres">
      <dgm:prSet presAssocID="{4955CCB7-5A8A-2D48-BC0B-5FBEE72429B3}" presName="connectorText" presStyleLbl="sibTrans2D1" presStyleIdx="1" presStyleCnt="2"/>
      <dgm:spPr/>
    </dgm:pt>
    <dgm:pt modelId="{B866F597-EEA4-7F40-A683-8711D6BD0A30}" type="pres">
      <dgm:prSet presAssocID="{83BA1DC0-E960-6748-A852-428FC73D6490}" presName="node" presStyleLbl="node1" presStyleIdx="2" presStyleCnt="3">
        <dgm:presLayoutVars>
          <dgm:bulletEnabled val="1"/>
        </dgm:presLayoutVars>
      </dgm:prSet>
      <dgm:spPr/>
    </dgm:pt>
  </dgm:ptLst>
  <dgm:cxnLst>
    <dgm:cxn modelId="{38CAEA1A-40B3-8445-B4DC-849649673246}" type="presOf" srcId="{25B70E1F-1CB3-3C44-BC4D-98408749A1B4}" destId="{1851857D-14FE-7E43-AF38-D05F499413F1}" srcOrd="0" destOrd="0" presId="urn:microsoft.com/office/officeart/2005/8/layout/process1"/>
    <dgm:cxn modelId="{62EF7335-60E7-0645-AE79-9E2B0F549FF6}" srcId="{5CA62C56-BABE-124D-8ECA-CD4F1BE7284B}" destId="{83BA1DC0-E960-6748-A852-428FC73D6490}" srcOrd="2" destOrd="0" parTransId="{43304732-C665-634A-B86F-83FF920682DA}" sibTransId="{93DC85DB-CC4F-3842-BB65-9B1710F0DDFD}"/>
    <dgm:cxn modelId="{F2EF735B-696B-394C-8188-D553D611E57B}" type="presOf" srcId="{B26B5D19-3332-0544-9B7B-7D1877FF0B2C}" destId="{0013603F-E444-564A-BC78-A80633B6E64E}" srcOrd="0" destOrd="0" presId="urn:microsoft.com/office/officeart/2005/8/layout/process1"/>
    <dgm:cxn modelId="{E8CCB746-8705-234E-BCF8-EEAC91FE2F32}" srcId="{5CA62C56-BABE-124D-8ECA-CD4F1BE7284B}" destId="{25B70E1F-1CB3-3C44-BC4D-98408749A1B4}" srcOrd="1" destOrd="0" parTransId="{E0367DC9-722F-7745-8677-02631E2B9117}" sibTransId="{4955CCB7-5A8A-2D48-BC0B-5FBEE72429B3}"/>
    <dgm:cxn modelId="{94BC224E-CB6C-A14B-96D0-B908D9805724}" type="presOf" srcId="{C98CF906-218D-B448-80B4-F64B70CA46D2}" destId="{8A70A040-7660-ED45-BD82-5C87D2DCDACA}" srcOrd="0" destOrd="0" presId="urn:microsoft.com/office/officeart/2005/8/layout/process1"/>
    <dgm:cxn modelId="{C39B8473-2AEE-4A45-BA3D-D6C50E318DB8}" type="presOf" srcId="{4955CCB7-5A8A-2D48-BC0B-5FBEE72429B3}" destId="{58BAD92E-991B-8E40-B42E-3C8E1601533B}" srcOrd="1" destOrd="0" presId="urn:microsoft.com/office/officeart/2005/8/layout/process1"/>
    <dgm:cxn modelId="{41B5A375-CD13-0A41-AFE9-2242A18C83B1}" type="presOf" srcId="{5CA62C56-BABE-124D-8ECA-CD4F1BE7284B}" destId="{5453E311-92F1-C640-B14E-543F19E66C6B}" srcOrd="0" destOrd="0" presId="urn:microsoft.com/office/officeart/2005/8/layout/process1"/>
    <dgm:cxn modelId="{33CB19A6-48E7-E74C-8985-B58DC07E7AE9}" type="presOf" srcId="{B26B5D19-3332-0544-9B7B-7D1877FF0B2C}" destId="{46883571-C500-E543-81F6-717E4018EB50}" srcOrd="1" destOrd="0" presId="urn:microsoft.com/office/officeart/2005/8/layout/process1"/>
    <dgm:cxn modelId="{20CB73B5-0F3A-7645-87BE-99AD25C26E3C}" type="presOf" srcId="{83BA1DC0-E960-6748-A852-428FC73D6490}" destId="{B866F597-EEA4-7F40-A683-8711D6BD0A30}" srcOrd="0" destOrd="0" presId="urn:microsoft.com/office/officeart/2005/8/layout/process1"/>
    <dgm:cxn modelId="{9289DBB9-24B4-584C-A62A-C031DFA1F7F5}" srcId="{5CA62C56-BABE-124D-8ECA-CD4F1BE7284B}" destId="{C98CF906-218D-B448-80B4-F64B70CA46D2}" srcOrd="0" destOrd="0" parTransId="{DE279EF3-444D-9C45-9D92-4802BA87E87D}" sibTransId="{B26B5D19-3332-0544-9B7B-7D1877FF0B2C}"/>
    <dgm:cxn modelId="{F34199E4-4F6B-A947-A0BF-415621C7628C}" type="presOf" srcId="{4955CCB7-5A8A-2D48-BC0B-5FBEE72429B3}" destId="{846A07A4-8CF7-664A-95DC-2663F5136E31}" srcOrd="0" destOrd="0" presId="urn:microsoft.com/office/officeart/2005/8/layout/process1"/>
    <dgm:cxn modelId="{00664978-6897-DA4A-B7F1-922385539BE8}" type="presParOf" srcId="{5453E311-92F1-C640-B14E-543F19E66C6B}" destId="{8A70A040-7660-ED45-BD82-5C87D2DCDACA}" srcOrd="0" destOrd="0" presId="urn:microsoft.com/office/officeart/2005/8/layout/process1"/>
    <dgm:cxn modelId="{F9E21A82-3313-1F4E-B60B-707229EDA5F0}" type="presParOf" srcId="{5453E311-92F1-C640-B14E-543F19E66C6B}" destId="{0013603F-E444-564A-BC78-A80633B6E64E}" srcOrd="1" destOrd="0" presId="urn:microsoft.com/office/officeart/2005/8/layout/process1"/>
    <dgm:cxn modelId="{8AFF5482-F59B-974C-BBC6-0433661A81A2}" type="presParOf" srcId="{0013603F-E444-564A-BC78-A80633B6E64E}" destId="{46883571-C500-E543-81F6-717E4018EB50}" srcOrd="0" destOrd="0" presId="urn:microsoft.com/office/officeart/2005/8/layout/process1"/>
    <dgm:cxn modelId="{8FF7EEFA-0F99-1F4F-BB9A-180884D2DAB4}" type="presParOf" srcId="{5453E311-92F1-C640-B14E-543F19E66C6B}" destId="{1851857D-14FE-7E43-AF38-D05F499413F1}" srcOrd="2" destOrd="0" presId="urn:microsoft.com/office/officeart/2005/8/layout/process1"/>
    <dgm:cxn modelId="{4E9450B5-15A5-F748-99BC-CFECC4587C07}" type="presParOf" srcId="{5453E311-92F1-C640-B14E-543F19E66C6B}" destId="{846A07A4-8CF7-664A-95DC-2663F5136E31}" srcOrd="3" destOrd="0" presId="urn:microsoft.com/office/officeart/2005/8/layout/process1"/>
    <dgm:cxn modelId="{B511882A-ABD3-FE4D-A7F7-8ABE8F17483C}" type="presParOf" srcId="{846A07A4-8CF7-664A-95DC-2663F5136E31}" destId="{58BAD92E-991B-8E40-B42E-3C8E1601533B}" srcOrd="0" destOrd="0" presId="urn:microsoft.com/office/officeart/2005/8/layout/process1"/>
    <dgm:cxn modelId="{44A84169-7B57-5149-B030-8F6CFB0E58F1}" type="presParOf" srcId="{5453E311-92F1-C640-B14E-543F19E66C6B}" destId="{B866F597-EEA4-7F40-A683-8711D6BD0A3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160ABDB-7301-DA45-8B1F-1AAFA2FB5534}" type="doc">
      <dgm:prSet loTypeId="urn:microsoft.com/office/officeart/2005/8/layout/process2" loCatId="" qsTypeId="urn:microsoft.com/office/officeart/2005/8/quickstyle/simple1" qsCatId="simple" csTypeId="urn:microsoft.com/office/officeart/2005/8/colors/accent1_2" csCatId="accent1" phldr="1"/>
      <dgm:spPr/>
    </dgm:pt>
    <dgm:pt modelId="{BB8F9E2F-20CA-0C46-BA12-96D730F20073}">
      <dgm:prSet phldrT="[Text]" custT="1"/>
      <dgm:spPr/>
      <dgm:t>
        <a:bodyPr/>
        <a:lstStyle/>
        <a:p>
          <a:r>
            <a:rPr lang="en-US" sz="1700" dirty="0"/>
            <a:t>Y(t) = </a:t>
          </a:r>
          <a:r>
            <a:rPr lang="de-DE" sz="1700" dirty="0"/>
            <a:t> </a:t>
          </a:r>
          <a:r>
            <a:rPr lang="en-US" sz="1700" b="1" dirty="0">
              <a:ln/>
              <a:latin typeface="Lucida Grande"/>
              <a:ea typeface="Lucida Grande"/>
              <a:cs typeface="Lucida Grande"/>
            </a:rPr>
            <a:t>β1</a:t>
          </a:r>
          <a:r>
            <a:rPr lang="de-DE" sz="1700" dirty="0">
              <a:ln/>
            </a:rPr>
            <a:t>*X1(t)</a:t>
          </a:r>
          <a:r>
            <a:rPr lang="de-DE" sz="1700" dirty="0"/>
            <a:t>  + </a:t>
          </a:r>
          <a:r>
            <a:rPr lang="en-US" sz="1700" b="1" dirty="0">
              <a:ln/>
              <a:latin typeface="Lucida Grande"/>
              <a:ea typeface="Lucida Grande"/>
              <a:cs typeface="Lucida Grande"/>
            </a:rPr>
            <a:t>β2</a:t>
          </a:r>
          <a:r>
            <a:rPr lang="de-DE" sz="1700" dirty="0">
              <a:ln/>
            </a:rPr>
            <a:t>* X2(t)</a:t>
          </a:r>
          <a:r>
            <a:rPr lang="de-DE" sz="1700" dirty="0"/>
            <a:t> + c  +  </a:t>
          </a:r>
          <a:r>
            <a:rPr lang="de-DE" sz="1700" dirty="0" err="1"/>
            <a:t>e</a:t>
          </a:r>
          <a:r>
            <a:rPr lang="de-DE" sz="1700" dirty="0"/>
            <a:t>(t)</a:t>
          </a:r>
          <a:endParaRPr lang="en-US" sz="1700" dirty="0"/>
        </a:p>
      </dgm:t>
    </dgm:pt>
    <dgm:pt modelId="{4654908D-C3D8-5049-88B0-F2BA528282BA}" type="parTrans" cxnId="{18281340-0953-E84E-99A1-041F20C04009}">
      <dgm:prSet/>
      <dgm:spPr/>
      <dgm:t>
        <a:bodyPr/>
        <a:lstStyle/>
        <a:p>
          <a:endParaRPr lang="en-US"/>
        </a:p>
      </dgm:t>
    </dgm:pt>
    <dgm:pt modelId="{B96B5603-2A78-CD46-946C-5CCB2A7686EA}" type="sibTrans" cxnId="{18281340-0953-E84E-99A1-041F20C04009}">
      <dgm:prSet/>
      <dgm:spPr/>
      <dgm:t>
        <a:bodyPr/>
        <a:lstStyle/>
        <a:p>
          <a:endParaRPr lang="en-US"/>
        </a:p>
      </dgm:t>
    </dgm:pt>
    <dgm:pt modelId="{56433C42-AA03-C440-9259-DADEA98B759A}">
      <dgm:prSet phldrT="[Text]"/>
      <dgm:spPr/>
      <dgm:t>
        <a:bodyPr/>
        <a:lstStyle/>
        <a:p>
          <a:r>
            <a:rPr lang="en-US" dirty="0"/>
            <a:t>[ 1  -1  ]</a:t>
          </a:r>
        </a:p>
      </dgm:t>
    </dgm:pt>
    <dgm:pt modelId="{F08654B5-45D9-8B41-A0FC-C63A626595E4}" type="parTrans" cxnId="{57761B92-38E4-4C4F-A724-824FCB3BFA3F}">
      <dgm:prSet/>
      <dgm:spPr/>
      <dgm:t>
        <a:bodyPr/>
        <a:lstStyle/>
        <a:p>
          <a:endParaRPr lang="en-US"/>
        </a:p>
      </dgm:t>
    </dgm:pt>
    <dgm:pt modelId="{75AA680C-2AE2-6F47-9A6F-1A10F0529DA2}" type="sibTrans" cxnId="{57761B92-38E4-4C4F-A724-824FCB3BFA3F}">
      <dgm:prSet/>
      <dgm:spPr/>
      <dgm:t>
        <a:bodyPr/>
        <a:lstStyle/>
        <a:p>
          <a:endParaRPr lang="en-US"/>
        </a:p>
      </dgm:t>
    </dgm:pt>
    <dgm:pt modelId="{5837D3D2-54C2-D84F-B450-1594E43F89E4}">
      <dgm:prSet phldrT="[Text]"/>
      <dgm:spPr/>
      <dgm:t>
        <a:bodyPr/>
        <a:lstStyle/>
        <a:p>
          <a:r>
            <a:rPr lang="en-US" b="1" dirty="0">
              <a:ln/>
              <a:latin typeface="Lucida Grande"/>
              <a:ea typeface="Lucida Grande"/>
              <a:cs typeface="Lucida Grande"/>
            </a:rPr>
            <a:t>β</a:t>
          </a:r>
          <a:r>
            <a:rPr lang="en-US" dirty="0"/>
            <a:t>1-</a:t>
          </a:r>
          <a:r>
            <a:rPr lang="en-US" b="1" dirty="0">
              <a:ln/>
              <a:latin typeface="Lucida Grande"/>
              <a:ea typeface="Lucida Grande"/>
              <a:cs typeface="Lucida Grande"/>
            </a:rPr>
            <a:t>β</a:t>
          </a:r>
          <a:r>
            <a:rPr lang="en-US" dirty="0"/>
            <a:t>2</a:t>
          </a:r>
        </a:p>
      </dgm:t>
    </dgm:pt>
    <dgm:pt modelId="{9EC39549-2579-D743-B868-A661A58CF518}" type="parTrans" cxnId="{057E45B5-C257-954C-81FB-20DF67E1C97C}">
      <dgm:prSet/>
      <dgm:spPr/>
      <dgm:t>
        <a:bodyPr/>
        <a:lstStyle/>
        <a:p>
          <a:endParaRPr lang="en-US"/>
        </a:p>
      </dgm:t>
    </dgm:pt>
    <dgm:pt modelId="{725AA5B2-EFAC-5B42-A908-969A83EA847F}" type="sibTrans" cxnId="{057E45B5-C257-954C-81FB-20DF67E1C97C}">
      <dgm:prSet/>
      <dgm:spPr/>
      <dgm:t>
        <a:bodyPr/>
        <a:lstStyle/>
        <a:p>
          <a:endParaRPr lang="en-US"/>
        </a:p>
      </dgm:t>
    </dgm:pt>
    <dgm:pt modelId="{70B7BC9D-FB98-1140-8327-F8481BC38B79}" type="pres">
      <dgm:prSet presAssocID="{5160ABDB-7301-DA45-8B1F-1AAFA2FB5534}" presName="linearFlow" presStyleCnt="0">
        <dgm:presLayoutVars>
          <dgm:resizeHandles val="exact"/>
        </dgm:presLayoutVars>
      </dgm:prSet>
      <dgm:spPr/>
    </dgm:pt>
    <dgm:pt modelId="{FA7371ED-6B8A-EA41-8F3E-7C5031C2B754}" type="pres">
      <dgm:prSet presAssocID="{BB8F9E2F-20CA-0C46-BA12-96D730F20073}" presName="node" presStyleLbl="node1" presStyleIdx="0" presStyleCnt="3" custScaleX="227222">
        <dgm:presLayoutVars>
          <dgm:bulletEnabled val="1"/>
        </dgm:presLayoutVars>
      </dgm:prSet>
      <dgm:spPr/>
    </dgm:pt>
    <dgm:pt modelId="{660778B8-7D16-094E-BFB8-EB22D282280F}" type="pres">
      <dgm:prSet presAssocID="{B96B5603-2A78-CD46-946C-5CCB2A7686EA}" presName="sibTrans" presStyleLbl="sibTrans2D1" presStyleIdx="0" presStyleCnt="2"/>
      <dgm:spPr/>
    </dgm:pt>
    <dgm:pt modelId="{DF856E72-0A6E-D540-931A-C828B757A143}" type="pres">
      <dgm:prSet presAssocID="{B96B5603-2A78-CD46-946C-5CCB2A7686EA}" presName="connectorText" presStyleLbl="sibTrans2D1" presStyleIdx="0" presStyleCnt="2"/>
      <dgm:spPr/>
    </dgm:pt>
    <dgm:pt modelId="{525A67C2-365A-2A4C-99C6-0AD48F0012A5}" type="pres">
      <dgm:prSet presAssocID="{56433C42-AA03-C440-9259-DADEA98B759A}" presName="node" presStyleLbl="node1" presStyleIdx="1" presStyleCnt="3">
        <dgm:presLayoutVars>
          <dgm:bulletEnabled val="1"/>
        </dgm:presLayoutVars>
      </dgm:prSet>
      <dgm:spPr/>
    </dgm:pt>
    <dgm:pt modelId="{197F4F75-2204-A64D-A131-E0A4F5C48035}" type="pres">
      <dgm:prSet presAssocID="{75AA680C-2AE2-6F47-9A6F-1A10F0529DA2}" presName="sibTrans" presStyleLbl="sibTrans2D1" presStyleIdx="1" presStyleCnt="2"/>
      <dgm:spPr/>
    </dgm:pt>
    <dgm:pt modelId="{043657F0-D15D-4145-B737-B6C79703503C}" type="pres">
      <dgm:prSet presAssocID="{75AA680C-2AE2-6F47-9A6F-1A10F0529DA2}" presName="connectorText" presStyleLbl="sibTrans2D1" presStyleIdx="1" presStyleCnt="2"/>
      <dgm:spPr/>
    </dgm:pt>
    <dgm:pt modelId="{5E6C2C1A-8B4F-1347-80DF-0BAB5D22E8A1}" type="pres">
      <dgm:prSet presAssocID="{5837D3D2-54C2-D84F-B450-1594E43F89E4}" presName="node" presStyleLbl="node1" presStyleIdx="2" presStyleCnt="3">
        <dgm:presLayoutVars>
          <dgm:bulletEnabled val="1"/>
        </dgm:presLayoutVars>
      </dgm:prSet>
      <dgm:spPr/>
    </dgm:pt>
  </dgm:ptLst>
  <dgm:cxnLst>
    <dgm:cxn modelId="{FADB2915-26D9-084B-AF38-899CB28CB215}" type="presOf" srcId="{75AA680C-2AE2-6F47-9A6F-1A10F0529DA2}" destId="{043657F0-D15D-4145-B737-B6C79703503C}" srcOrd="1" destOrd="0" presId="urn:microsoft.com/office/officeart/2005/8/layout/process2"/>
    <dgm:cxn modelId="{3B422A20-0794-7847-ACED-25465F199BCD}" type="presOf" srcId="{5837D3D2-54C2-D84F-B450-1594E43F89E4}" destId="{5E6C2C1A-8B4F-1347-80DF-0BAB5D22E8A1}" srcOrd="0" destOrd="0" presId="urn:microsoft.com/office/officeart/2005/8/layout/process2"/>
    <dgm:cxn modelId="{18281340-0953-E84E-99A1-041F20C04009}" srcId="{5160ABDB-7301-DA45-8B1F-1AAFA2FB5534}" destId="{BB8F9E2F-20CA-0C46-BA12-96D730F20073}" srcOrd="0" destOrd="0" parTransId="{4654908D-C3D8-5049-88B0-F2BA528282BA}" sibTransId="{B96B5603-2A78-CD46-946C-5CCB2A7686EA}"/>
    <dgm:cxn modelId="{EAEDCA44-A5CD-B949-AFD2-D9F08E52EA04}" type="presOf" srcId="{56433C42-AA03-C440-9259-DADEA98B759A}" destId="{525A67C2-365A-2A4C-99C6-0AD48F0012A5}" srcOrd="0" destOrd="0" presId="urn:microsoft.com/office/officeart/2005/8/layout/process2"/>
    <dgm:cxn modelId="{2326F777-89B4-B74E-A905-749C41AB1B13}" type="presOf" srcId="{B96B5603-2A78-CD46-946C-5CCB2A7686EA}" destId="{660778B8-7D16-094E-BFB8-EB22D282280F}" srcOrd="0" destOrd="0" presId="urn:microsoft.com/office/officeart/2005/8/layout/process2"/>
    <dgm:cxn modelId="{57761B92-38E4-4C4F-A724-824FCB3BFA3F}" srcId="{5160ABDB-7301-DA45-8B1F-1AAFA2FB5534}" destId="{56433C42-AA03-C440-9259-DADEA98B759A}" srcOrd="1" destOrd="0" parTransId="{F08654B5-45D9-8B41-A0FC-C63A626595E4}" sibTransId="{75AA680C-2AE2-6F47-9A6F-1A10F0529DA2}"/>
    <dgm:cxn modelId="{057E45B5-C257-954C-81FB-20DF67E1C97C}" srcId="{5160ABDB-7301-DA45-8B1F-1AAFA2FB5534}" destId="{5837D3D2-54C2-D84F-B450-1594E43F89E4}" srcOrd="2" destOrd="0" parTransId="{9EC39549-2579-D743-B868-A661A58CF518}" sibTransId="{725AA5B2-EFAC-5B42-A908-969A83EA847F}"/>
    <dgm:cxn modelId="{DC6846BC-BE86-5341-9782-8ACE615F9CEB}" type="presOf" srcId="{75AA680C-2AE2-6F47-9A6F-1A10F0529DA2}" destId="{197F4F75-2204-A64D-A131-E0A4F5C48035}" srcOrd="0" destOrd="0" presId="urn:microsoft.com/office/officeart/2005/8/layout/process2"/>
    <dgm:cxn modelId="{4DB143EA-3CA0-1044-AA8B-A80BEB17C87B}" type="presOf" srcId="{B96B5603-2A78-CD46-946C-5CCB2A7686EA}" destId="{DF856E72-0A6E-D540-931A-C828B757A143}" srcOrd="1" destOrd="0" presId="urn:microsoft.com/office/officeart/2005/8/layout/process2"/>
    <dgm:cxn modelId="{E6FCCEF6-183E-9E4C-9CDB-CD4AD3584AF8}" type="presOf" srcId="{BB8F9E2F-20CA-0C46-BA12-96D730F20073}" destId="{FA7371ED-6B8A-EA41-8F3E-7C5031C2B754}" srcOrd="0" destOrd="0" presId="urn:microsoft.com/office/officeart/2005/8/layout/process2"/>
    <dgm:cxn modelId="{2C431EF9-99BB-C845-8E8E-7B9DB36B67FE}" type="presOf" srcId="{5160ABDB-7301-DA45-8B1F-1AAFA2FB5534}" destId="{70B7BC9D-FB98-1140-8327-F8481BC38B79}" srcOrd="0" destOrd="0" presId="urn:microsoft.com/office/officeart/2005/8/layout/process2"/>
    <dgm:cxn modelId="{8DF8393B-35E5-F34B-BB5D-64B847FCD76C}" type="presParOf" srcId="{70B7BC9D-FB98-1140-8327-F8481BC38B79}" destId="{FA7371ED-6B8A-EA41-8F3E-7C5031C2B754}" srcOrd="0" destOrd="0" presId="urn:microsoft.com/office/officeart/2005/8/layout/process2"/>
    <dgm:cxn modelId="{939108C8-323A-1045-B341-F82DE34807E8}" type="presParOf" srcId="{70B7BC9D-FB98-1140-8327-F8481BC38B79}" destId="{660778B8-7D16-094E-BFB8-EB22D282280F}" srcOrd="1" destOrd="0" presId="urn:microsoft.com/office/officeart/2005/8/layout/process2"/>
    <dgm:cxn modelId="{FF265269-3106-1441-84FE-C1C1A17E24FE}" type="presParOf" srcId="{660778B8-7D16-094E-BFB8-EB22D282280F}" destId="{DF856E72-0A6E-D540-931A-C828B757A143}" srcOrd="0" destOrd="0" presId="urn:microsoft.com/office/officeart/2005/8/layout/process2"/>
    <dgm:cxn modelId="{2A585FF2-F33D-584E-B5B5-0757F990D2EE}" type="presParOf" srcId="{70B7BC9D-FB98-1140-8327-F8481BC38B79}" destId="{525A67C2-365A-2A4C-99C6-0AD48F0012A5}" srcOrd="2" destOrd="0" presId="urn:microsoft.com/office/officeart/2005/8/layout/process2"/>
    <dgm:cxn modelId="{E8A27C67-F39E-C046-90E6-3AE65187C91A}" type="presParOf" srcId="{70B7BC9D-FB98-1140-8327-F8481BC38B79}" destId="{197F4F75-2204-A64D-A131-E0A4F5C48035}" srcOrd="3" destOrd="0" presId="urn:microsoft.com/office/officeart/2005/8/layout/process2"/>
    <dgm:cxn modelId="{5FFE138A-DD39-6C4C-A871-DA13160574A5}" type="presParOf" srcId="{197F4F75-2204-A64D-A131-E0A4F5C48035}" destId="{043657F0-D15D-4145-B737-B6C79703503C}" srcOrd="0" destOrd="0" presId="urn:microsoft.com/office/officeart/2005/8/layout/process2"/>
    <dgm:cxn modelId="{4FE43982-75DC-B642-B82D-98E511D0A988}" type="presParOf" srcId="{70B7BC9D-FB98-1140-8327-F8481BC38B79}" destId="{5E6C2C1A-8B4F-1347-80DF-0BAB5D22E8A1}"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B12B60A-53D5-DA46-B741-0F949289CF39}" type="doc">
      <dgm:prSet loTypeId="urn:microsoft.com/office/officeart/2008/layout/HorizontalMultiLevelHierarchy" loCatId="" qsTypeId="urn:microsoft.com/office/officeart/2005/8/quickstyle/simple1" qsCatId="simple" csTypeId="urn:microsoft.com/office/officeart/2005/8/colors/accent1_2" csCatId="accent1" phldr="1"/>
      <dgm:spPr/>
      <dgm:t>
        <a:bodyPr/>
        <a:lstStyle/>
        <a:p>
          <a:endParaRPr lang="en-US"/>
        </a:p>
      </dgm:t>
    </dgm:pt>
    <dgm:pt modelId="{9132224F-0C17-934B-AFA4-0B4162ED5F2C}">
      <dgm:prSet phldrT="[Text]"/>
      <dgm:spPr>
        <a:blipFill rotWithShape="0">
          <a:blip xmlns:r="http://schemas.openxmlformats.org/officeDocument/2006/relationships" r:embed="rId1"/>
          <a:stretch>
            <a:fillRect/>
          </a:stretch>
        </a:blipFill>
      </dgm:spPr>
      <dgm:t>
        <a:bodyPr/>
        <a:lstStyle/>
        <a:p>
          <a:endParaRPr lang="en-US" dirty="0"/>
        </a:p>
      </dgm:t>
    </dgm:pt>
    <dgm:pt modelId="{3D620F1E-0029-454F-8E45-7993FDD4A878}" type="parTrans" cxnId="{2F59C646-3E04-CF44-B6E1-6482F5394387}">
      <dgm:prSet/>
      <dgm:spPr/>
      <dgm:t>
        <a:bodyPr/>
        <a:lstStyle/>
        <a:p>
          <a:endParaRPr lang="en-US"/>
        </a:p>
      </dgm:t>
    </dgm:pt>
    <dgm:pt modelId="{1CCEC67D-BA18-1F46-B9DC-29D255206AFC}" type="sibTrans" cxnId="{2F59C646-3E04-CF44-B6E1-6482F5394387}">
      <dgm:prSet/>
      <dgm:spPr/>
      <dgm:t>
        <a:bodyPr/>
        <a:lstStyle/>
        <a:p>
          <a:endParaRPr lang="en-US"/>
        </a:p>
      </dgm:t>
    </dgm:pt>
    <dgm:pt modelId="{9CE2E2B0-432D-1F4E-A3F8-A8890485165F}">
      <dgm:prSet phldrT="[Text]"/>
      <dgm:spPr>
        <a:blipFill rotWithShape="0">
          <a:blip xmlns:r="http://schemas.openxmlformats.org/officeDocument/2006/relationships" r:embed="rId2"/>
          <a:stretch>
            <a:fillRect/>
          </a:stretch>
        </a:blipFill>
      </dgm:spPr>
      <dgm:t>
        <a:bodyPr/>
        <a:lstStyle/>
        <a:p>
          <a:endParaRPr lang="en-US" dirty="0"/>
        </a:p>
      </dgm:t>
    </dgm:pt>
    <dgm:pt modelId="{E6AAC9DE-28D4-5843-ACA1-15631D5750DB}" type="parTrans" cxnId="{5A310955-C961-BE4D-9B90-782818E5701A}">
      <dgm:prSet/>
      <dgm:spPr/>
      <dgm:t>
        <a:bodyPr/>
        <a:lstStyle/>
        <a:p>
          <a:endParaRPr lang="en-US"/>
        </a:p>
      </dgm:t>
    </dgm:pt>
    <dgm:pt modelId="{746B450B-93A0-2B4A-BAE4-1D3C2088BD2F}" type="sibTrans" cxnId="{5A310955-C961-BE4D-9B90-782818E5701A}">
      <dgm:prSet/>
      <dgm:spPr/>
      <dgm:t>
        <a:bodyPr/>
        <a:lstStyle/>
        <a:p>
          <a:endParaRPr lang="en-US"/>
        </a:p>
      </dgm:t>
    </dgm:pt>
    <dgm:pt modelId="{0517F068-0344-9041-8694-EE0383A85531}">
      <dgm:prSet phldrT="[Text]"/>
      <dgm:spPr>
        <a:blipFill rotWithShape="0">
          <a:blip xmlns:r="http://schemas.openxmlformats.org/officeDocument/2006/relationships" r:embed="rId3"/>
          <a:stretch>
            <a:fillRect/>
          </a:stretch>
        </a:blipFill>
      </dgm:spPr>
      <dgm:t>
        <a:bodyPr/>
        <a:lstStyle/>
        <a:p>
          <a:endParaRPr lang="en-US" dirty="0"/>
        </a:p>
      </dgm:t>
    </dgm:pt>
    <dgm:pt modelId="{72744712-16F7-AD48-87DE-B0B19282C60D}" type="parTrans" cxnId="{9F0A57E9-DA40-AF46-A0B0-4790BFE371F5}">
      <dgm:prSet/>
      <dgm:spPr/>
      <dgm:t>
        <a:bodyPr/>
        <a:lstStyle/>
        <a:p>
          <a:endParaRPr lang="en-US"/>
        </a:p>
      </dgm:t>
    </dgm:pt>
    <dgm:pt modelId="{5B7B2378-AC18-B240-B1A3-02F4E2D9150B}" type="sibTrans" cxnId="{9F0A57E9-DA40-AF46-A0B0-4790BFE371F5}">
      <dgm:prSet/>
      <dgm:spPr/>
      <dgm:t>
        <a:bodyPr/>
        <a:lstStyle/>
        <a:p>
          <a:endParaRPr lang="en-US"/>
        </a:p>
      </dgm:t>
    </dgm:pt>
    <dgm:pt modelId="{564BFEBB-3CB9-0F4F-98AB-3C86FFBBF9FA}">
      <dgm:prSet phldrT="[Text]"/>
      <dgm:spPr/>
      <dgm:t>
        <a:bodyPr vert="horz"/>
        <a:lstStyle/>
        <a:p>
          <a:r>
            <a:rPr lang="en-US" dirty="0"/>
            <a:t>Voxel-wise one-sample t-test</a:t>
          </a:r>
        </a:p>
      </dgm:t>
    </dgm:pt>
    <dgm:pt modelId="{4EDEE091-F663-3344-ACF9-1E2FCE9061B3}" type="sibTrans" cxnId="{A89670B3-64C1-4F49-AF4F-17DF642FB8DE}">
      <dgm:prSet/>
      <dgm:spPr/>
      <dgm:t>
        <a:bodyPr/>
        <a:lstStyle/>
        <a:p>
          <a:endParaRPr lang="en-US"/>
        </a:p>
      </dgm:t>
    </dgm:pt>
    <dgm:pt modelId="{B35E6C8E-559C-5943-9982-5C4BF6CA4CD9}" type="parTrans" cxnId="{A89670B3-64C1-4F49-AF4F-17DF642FB8DE}">
      <dgm:prSet/>
      <dgm:spPr/>
      <dgm:t>
        <a:bodyPr/>
        <a:lstStyle/>
        <a:p>
          <a:endParaRPr lang="en-US"/>
        </a:p>
      </dgm:t>
    </dgm:pt>
    <dgm:pt modelId="{5B02CB19-3A5F-9A44-8574-1C732D086E6A}" type="pres">
      <dgm:prSet presAssocID="{1B12B60A-53D5-DA46-B741-0F949289CF39}" presName="Name0" presStyleCnt="0">
        <dgm:presLayoutVars>
          <dgm:chPref val="1"/>
          <dgm:dir val="rev"/>
          <dgm:animOne val="branch"/>
          <dgm:animLvl val="lvl"/>
          <dgm:resizeHandles val="exact"/>
        </dgm:presLayoutVars>
      </dgm:prSet>
      <dgm:spPr/>
    </dgm:pt>
    <dgm:pt modelId="{3C7B7BF7-38A7-DE44-A25E-E2FDA4E10738}" type="pres">
      <dgm:prSet presAssocID="{564BFEBB-3CB9-0F4F-98AB-3C86FFBBF9FA}" presName="root1" presStyleCnt="0"/>
      <dgm:spPr/>
    </dgm:pt>
    <dgm:pt modelId="{F2411FD2-E9F7-5E49-A859-0D3C367C04AB}" type="pres">
      <dgm:prSet presAssocID="{564BFEBB-3CB9-0F4F-98AB-3C86FFBBF9FA}" presName="LevelOneTextNode" presStyleLbl="node0" presStyleIdx="0" presStyleCnt="1" custAng="16200000" custScaleX="262001" custScaleY="51909" custLinFactNeighborX="29286" custLinFactNeighborY="819">
        <dgm:presLayoutVars>
          <dgm:chPref val="3"/>
        </dgm:presLayoutVars>
      </dgm:prSet>
      <dgm:spPr/>
    </dgm:pt>
    <dgm:pt modelId="{24E439DB-A384-6343-A27A-145AE0CA4E63}" type="pres">
      <dgm:prSet presAssocID="{564BFEBB-3CB9-0F4F-98AB-3C86FFBBF9FA}" presName="level2hierChild" presStyleCnt="0"/>
      <dgm:spPr/>
    </dgm:pt>
    <dgm:pt modelId="{BAB58744-859C-CD41-B485-48816B4568E7}" type="pres">
      <dgm:prSet presAssocID="{3D620F1E-0029-454F-8E45-7993FDD4A878}" presName="conn2-1" presStyleLbl="parChTrans1D2" presStyleIdx="0" presStyleCnt="3"/>
      <dgm:spPr/>
    </dgm:pt>
    <dgm:pt modelId="{CE7A18E5-8232-D143-B067-16E0EBC923AF}" type="pres">
      <dgm:prSet presAssocID="{3D620F1E-0029-454F-8E45-7993FDD4A878}" presName="connTx" presStyleLbl="parChTrans1D2" presStyleIdx="0" presStyleCnt="3"/>
      <dgm:spPr/>
    </dgm:pt>
    <dgm:pt modelId="{B416D0F2-E0F8-3249-B58A-1290B6A065E0}" type="pres">
      <dgm:prSet presAssocID="{9132224F-0C17-934B-AFA4-0B4162ED5F2C}" presName="root2" presStyleCnt="0"/>
      <dgm:spPr/>
    </dgm:pt>
    <dgm:pt modelId="{EF2DB43A-76A4-C94A-82DC-71935EE650C2}" type="pres">
      <dgm:prSet presAssocID="{9132224F-0C17-934B-AFA4-0B4162ED5F2C}" presName="LevelTwoTextNode" presStyleLbl="node2" presStyleIdx="0" presStyleCnt="3" custScaleY="293568">
        <dgm:presLayoutVars>
          <dgm:chPref val="3"/>
        </dgm:presLayoutVars>
      </dgm:prSet>
      <dgm:spPr/>
    </dgm:pt>
    <dgm:pt modelId="{CA9FDA86-87EC-9A44-A489-053CD11E19E2}" type="pres">
      <dgm:prSet presAssocID="{9132224F-0C17-934B-AFA4-0B4162ED5F2C}" presName="level3hierChild" presStyleCnt="0"/>
      <dgm:spPr/>
    </dgm:pt>
    <dgm:pt modelId="{43DA70DF-5466-B641-9D22-447228E76260}" type="pres">
      <dgm:prSet presAssocID="{E6AAC9DE-28D4-5843-ACA1-15631D5750DB}" presName="conn2-1" presStyleLbl="parChTrans1D2" presStyleIdx="1" presStyleCnt="3"/>
      <dgm:spPr/>
    </dgm:pt>
    <dgm:pt modelId="{12653D10-8AE5-1D46-8EF8-DC6829457938}" type="pres">
      <dgm:prSet presAssocID="{E6AAC9DE-28D4-5843-ACA1-15631D5750DB}" presName="connTx" presStyleLbl="parChTrans1D2" presStyleIdx="1" presStyleCnt="3"/>
      <dgm:spPr/>
    </dgm:pt>
    <dgm:pt modelId="{32F156F3-919F-7B40-8802-172529136B86}" type="pres">
      <dgm:prSet presAssocID="{9CE2E2B0-432D-1F4E-A3F8-A8890485165F}" presName="root2" presStyleCnt="0"/>
      <dgm:spPr/>
    </dgm:pt>
    <dgm:pt modelId="{83849EE1-C3DE-854F-8EF8-ACFCEDD4651F}" type="pres">
      <dgm:prSet presAssocID="{9CE2E2B0-432D-1F4E-A3F8-A8890485165F}" presName="LevelTwoTextNode" presStyleLbl="node2" presStyleIdx="1" presStyleCnt="3" custScaleY="281796">
        <dgm:presLayoutVars>
          <dgm:chPref val="3"/>
        </dgm:presLayoutVars>
      </dgm:prSet>
      <dgm:spPr/>
    </dgm:pt>
    <dgm:pt modelId="{1756E2BC-D5C0-FE4B-8DEB-E4D9E3EB0971}" type="pres">
      <dgm:prSet presAssocID="{9CE2E2B0-432D-1F4E-A3F8-A8890485165F}" presName="level3hierChild" presStyleCnt="0"/>
      <dgm:spPr/>
    </dgm:pt>
    <dgm:pt modelId="{0429E3EB-12F3-B741-893E-F08F59EAEA8E}" type="pres">
      <dgm:prSet presAssocID="{72744712-16F7-AD48-87DE-B0B19282C60D}" presName="conn2-1" presStyleLbl="parChTrans1D2" presStyleIdx="2" presStyleCnt="3"/>
      <dgm:spPr/>
    </dgm:pt>
    <dgm:pt modelId="{03607AE3-8054-6E46-BCE6-D4322A0B8BC0}" type="pres">
      <dgm:prSet presAssocID="{72744712-16F7-AD48-87DE-B0B19282C60D}" presName="connTx" presStyleLbl="parChTrans1D2" presStyleIdx="2" presStyleCnt="3"/>
      <dgm:spPr/>
    </dgm:pt>
    <dgm:pt modelId="{425FCA48-7524-E14E-8D47-0AE10EE244A1}" type="pres">
      <dgm:prSet presAssocID="{0517F068-0344-9041-8694-EE0383A85531}" presName="root2" presStyleCnt="0"/>
      <dgm:spPr/>
    </dgm:pt>
    <dgm:pt modelId="{7695B123-4244-B846-AB99-A885D596CA1C}" type="pres">
      <dgm:prSet presAssocID="{0517F068-0344-9041-8694-EE0383A85531}" presName="LevelTwoTextNode" presStyleLbl="node2" presStyleIdx="2" presStyleCnt="3" custScaleY="284055">
        <dgm:presLayoutVars>
          <dgm:chPref val="3"/>
        </dgm:presLayoutVars>
      </dgm:prSet>
      <dgm:spPr/>
    </dgm:pt>
    <dgm:pt modelId="{F8538A66-4567-E44D-8D4C-70AC511DC4A8}" type="pres">
      <dgm:prSet presAssocID="{0517F068-0344-9041-8694-EE0383A85531}" presName="level3hierChild" presStyleCnt="0"/>
      <dgm:spPr/>
    </dgm:pt>
  </dgm:ptLst>
  <dgm:cxnLst>
    <dgm:cxn modelId="{41F93805-A500-AF49-BC07-673C556E2628}" type="presOf" srcId="{564BFEBB-3CB9-0F4F-98AB-3C86FFBBF9FA}" destId="{F2411FD2-E9F7-5E49-A859-0D3C367C04AB}" srcOrd="0" destOrd="0" presId="urn:microsoft.com/office/officeart/2008/layout/HorizontalMultiLevelHierarchy"/>
    <dgm:cxn modelId="{8572FC20-00DD-374B-853D-4ED1F748D0C2}" type="presOf" srcId="{72744712-16F7-AD48-87DE-B0B19282C60D}" destId="{03607AE3-8054-6E46-BCE6-D4322A0B8BC0}" srcOrd="1" destOrd="0" presId="urn:microsoft.com/office/officeart/2008/layout/HorizontalMultiLevelHierarchy"/>
    <dgm:cxn modelId="{0BE85F3C-8648-3243-AAD6-60B9122749C8}" type="presOf" srcId="{E6AAC9DE-28D4-5843-ACA1-15631D5750DB}" destId="{43DA70DF-5466-B641-9D22-447228E76260}" srcOrd="0" destOrd="0" presId="urn:microsoft.com/office/officeart/2008/layout/HorizontalMultiLevelHierarchy"/>
    <dgm:cxn modelId="{DA7DB63D-E7FA-5146-978F-2FC8467864F7}" type="presOf" srcId="{3D620F1E-0029-454F-8E45-7993FDD4A878}" destId="{BAB58744-859C-CD41-B485-48816B4568E7}" srcOrd="0" destOrd="0" presId="urn:microsoft.com/office/officeart/2008/layout/HorizontalMultiLevelHierarchy"/>
    <dgm:cxn modelId="{C03BE35B-C2A2-CB4A-9A2C-171495CB8BF8}" type="presOf" srcId="{0517F068-0344-9041-8694-EE0383A85531}" destId="{7695B123-4244-B846-AB99-A885D596CA1C}" srcOrd="0" destOrd="0" presId="urn:microsoft.com/office/officeart/2008/layout/HorizontalMultiLevelHierarchy"/>
    <dgm:cxn modelId="{1F96955C-372F-EB45-80C1-2DA966E91555}" type="presOf" srcId="{9132224F-0C17-934B-AFA4-0B4162ED5F2C}" destId="{EF2DB43A-76A4-C94A-82DC-71935EE650C2}" srcOrd="0" destOrd="0" presId="urn:microsoft.com/office/officeart/2008/layout/HorizontalMultiLevelHierarchy"/>
    <dgm:cxn modelId="{2F59C646-3E04-CF44-B6E1-6482F5394387}" srcId="{564BFEBB-3CB9-0F4F-98AB-3C86FFBBF9FA}" destId="{9132224F-0C17-934B-AFA4-0B4162ED5F2C}" srcOrd="0" destOrd="0" parTransId="{3D620F1E-0029-454F-8E45-7993FDD4A878}" sibTransId="{1CCEC67D-BA18-1F46-B9DC-29D255206AFC}"/>
    <dgm:cxn modelId="{5A310955-C961-BE4D-9B90-782818E5701A}" srcId="{564BFEBB-3CB9-0F4F-98AB-3C86FFBBF9FA}" destId="{9CE2E2B0-432D-1F4E-A3F8-A8890485165F}" srcOrd="1" destOrd="0" parTransId="{E6AAC9DE-28D4-5843-ACA1-15631D5750DB}" sibTransId="{746B450B-93A0-2B4A-BAE4-1D3C2088BD2F}"/>
    <dgm:cxn modelId="{8FCA3478-1085-8444-B165-DEF8D0390D41}" type="presOf" srcId="{E6AAC9DE-28D4-5843-ACA1-15631D5750DB}" destId="{12653D10-8AE5-1D46-8EF8-DC6829457938}" srcOrd="1" destOrd="0" presId="urn:microsoft.com/office/officeart/2008/layout/HorizontalMultiLevelHierarchy"/>
    <dgm:cxn modelId="{099E2689-4845-EC44-A870-7AE952A4B464}" type="presOf" srcId="{3D620F1E-0029-454F-8E45-7993FDD4A878}" destId="{CE7A18E5-8232-D143-B067-16E0EBC923AF}" srcOrd="1" destOrd="0" presId="urn:microsoft.com/office/officeart/2008/layout/HorizontalMultiLevelHierarchy"/>
    <dgm:cxn modelId="{04FF03B2-31B9-2340-9FCB-7C4BCC83174C}" type="presOf" srcId="{72744712-16F7-AD48-87DE-B0B19282C60D}" destId="{0429E3EB-12F3-B741-893E-F08F59EAEA8E}" srcOrd="0" destOrd="0" presId="urn:microsoft.com/office/officeart/2008/layout/HorizontalMultiLevelHierarchy"/>
    <dgm:cxn modelId="{A89670B3-64C1-4F49-AF4F-17DF642FB8DE}" srcId="{1B12B60A-53D5-DA46-B741-0F949289CF39}" destId="{564BFEBB-3CB9-0F4F-98AB-3C86FFBBF9FA}" srcOrd="0" destOrd="0" parTransId="{B35E6C8E-559C-5943-9982-5C4BF6CA4CD9}" sibTransId="{4EDEE091-F663-3344-ACF9-1E2FCE9061B3}"/>
    <dgm:cxn modelId="{EBFC2DD6-E1C1-264E-A412-73D988BB6457}" type="presOf" srcId="{1B12B60A-53D5-DA46-B741-0F949289CF39}" destId="{5B02CB19-3A5F-9A44-8574-1C732D086E6A}" srcOrd="0" destOrd="0" presId="urn:microsoft.com/office/officeart/2008/layout/HorizontalMultiLevelHierarchy"/>
    <dgm:cxn modelId="{D4A4B4E1-06F2-5E48-8C8D-5A1F04C5B842}" type="presOf" srcId="{9CE2E2B0-432D-1F4E-A3F8-A8890485165F}" destId="{83849EE1-C3DE-854F-8EF8-ACFCEDD4651F}" srcOrd="0" destOrd="0" presId="urn:microsoft.com/office/officeart/2008/layout/HorizontalMultiLevelHierarchy"/>
    <dgm:cxn modelId="{9F0A57E9-DA40-AF46-A0B0-4790BFE371F5}" srcId="{564BFEBB-3CB9-0F4F-98AB-3C86FFBBF9FA}" destId="{0517F068-0344-9041-8694-EE0383A85531}" srcOrd="2" destOrd="0" parTransId="{72744712-16F7-AD48-87DE-B0B19282C60D}" sibTransId="{5B7B2378-AC18-B240-B1A3-02F4E2D9150B}"/>
    <dgm:cxn modelId="{F42389A1-27A3-CE46-880C-10F80A35DEE0}" type="presParOf" srcId="{5B02CB19-3A5F-9A44-8574-1C732D086E6A}" destId="{3C7B7BF7-38A7-DE44-A25E-E2FDA4E10738}" srcOrd="0" destOrd="0" presId="urn:microsoft.com/office/officeart/2008/layout/HorizontalMultiLevelHierarchy"/>
    <dgm:cxn modelId="{871973F1-B6A3-4C47-A3F7-B66BF94003CC}" type="presParOf" srcId="{3C7B7BF7-38A7-DE44-A25E-E2FDA4E10738}" destId="{F2411FD2-E9F7-5E49-A859-0D3C367C04AB}" srcOrd="0" destOrd="0" presId="urn:microsoft.com/office/officeart/2008/layout/HorizontalMultiLevelHierarchy"/>
    <dgm:cxn modelId="{0A7D5155-1D27-8541-B396-C52E32B0EF8A}" type="presParOf" srcId="{3C7B7BF7-38A7-DE44-A25E-E2FDA4E10738}" destId="{24E439DB-A384-6343-A27A-145AE0CA4E63}" srcOrd="1" destOrd="0" presId="urn:microsoft.com/office/officeart/2008/layout/HorizontalMultiLevelHierarchy"/>
    <dgm:cxn modelId="{32A19B34-B7A2-8542-B36D-8A92441EAD89}" type="presParOf" srcId="{24E439DB-A384-6343-A27A-145AE0CA4E63}" destId="{BAB58744-859C-CD41-B485-48816B4568E7}" srcOrd="0" destOrd="0" presId="urn:microsoft.com/office/officeart/2008/layout/HorizontalMultiLevelHierarchy"/>
    <dgm:cxn modelId="{0EF56425-F9BA-3949-B251-CFDA99E5B3B8}" type="presParOf" srcId="{BAB58744-859C-CD41-B485-48816B4568E7}" destId="{CE7A18E5-8232-D143-B067-16E0EBC923AF}" srcOrd="0" destOrd="0" presId="urn:microsoft.com/office/officeart/2008/layout/HorizontalMultiLevelHierarchy"/>
    <dgm:cxn modelId="{F37E8BD6-451C-1C45-9A61-29BAE477C5C1}" type="presParOf" srcId="{24E439DB-A384-6343-A27A-145AE0CA4E63}" destId="{B416D0F2-E0F8-3249-B58A-1290B6A065E0}" srcOrd="1" destOrd="0" presId="urn:microsoft.com/office/officeart/2008/layout/HorizontalMultiLevelHierarchy"/>
    <dgm:cxn modelId="{3474076A-8376-4143-B894-109457EA7623}" type="presParOf" srcId="{B416D0F2-E0F8-3249-B58A-1290B6A065E0}" destId="{EF2DB43A-76A4-C94A-82DC-71935EE650C2}" srcOrd="0" destOrd="0" presId="urn:microsoft.com/office/officeart/2008/layout/HorizontalMultiLevelHierarchy"/>
    <dgm:cxn modelId="{F771C34B-3BEB-164D-953D-60EEDFF906C6}" type="presParOf" srcId="{B416D0F2-E0F8-3249-B58A-1290B6A065E0}" destId="{CA9FDA86-87EC-9A44-A489-053CD11E19E2}" srcOrd="1" destOrd="0" presId="urn:microsoft.com/office/officeart/2008/layout/HorizontalMultiLevelHierarchy"/>
    <dgm:cxn modelId="{26B91D6D-2AE1-4C40-B788-AC2E57FFE1DE}" type="presParOf" srcId="{24E439DB-A384-6343-A27A-145AE0CA4E63}" destId="{43DA70DF-5466-B641-9D22-447228E76260}" srcOrd="2" destOrd="0" presId="urn:microsoft.com/office/officeart/2008/layout/HorizontalMultiLevelHierarchy"/>
    <dgm:cxn modelId="{7B65B7C7-EA26-0A40-8F16-7CEC81CD0072}" type="presParOf" srcId="{43DA70DF-5466-B641-9D22-447228E76260}" destId="{12653D10-8AE5-1D46-8EF8-DC6829457938}" srcOrd="0" destOrd="0" presId="urn:microsoft.com/office/officeart/2008/layout/HorizontalMultiLevelHierarchy"/>
    <dgm:cxn modelId="{61C26467-0C33-2849-B093-236AC909B0E6}" type="presParOf" srcId="{24E439DB-A384-6343-A27A-145AE0CA4E63}" destId="{32F156F3-919F-7B40-8802-172529136B86}" srcOrd="3" destOrd="0" presId="urn:microsoft.com/office/officeart/2008/layout/HorizontalMultiLevelHierarchy"/>
    <dgm:cxn modelId="{AD1CE7EB-ED8A-8A43-9C27-52E87B426889}" type="presParOf" srcId="{32F156F3-919F-7B40-8802-172529136B86}" destId="{83849EE1-C3DE-854F-8EF8-ACFCEDD4651F}" srcOrd="0" destOrd="0" presId="urn:microsoft.com/office/officeart/2008/layout/HorizontalMultiLevelHierarchy"/>
    <dgm:cxn modelId="{77463FFE-AEF4-1B4B-8C88-8AB7F2B298BC}" type="presParOf" srcId="{32F156F3-919F-7B40-8802-172529136B86}" destId="{1756E2BC-D5C0-FE4B-8DEB-E4D9E3EB0971}" srcOrd="1" destOrd="0" presId="urn:microsoft.com/office/officeart/2008/layout/HorizontalMultiLevelHierarchy"/>
    <dgm:cxn modelId="{BD3CAEDF-94BE-224C-A5FA-390FFD56271F}" type="presParOf" srcId="{24E439DB-A384-6343-A27A-145AE0CA4E63}" destId="{0429E3EB-12F3-B741-893E-F08F59EAEA8E}" srcOrd="4" destOrd="0" presId="urn:microsoft.com/office/officeart/2008/layout/HorizontalMultiLevelHierarchy"/>
    <dgm:cxn modelId="{9CF80E9E-6A5B-FF46-B05A-4EE2EF546D8A}" type="presParOf" srcId="{0429E3EB-12F3-B741-893E-F08F59EAEA8E}" destId="{03607AE3-8054-6E46-BCE6-D4322A0B8BC0}" srcOrd="0" destOrd="0" presId="urn:microsoft.com/office/officeart/2008/layout/HorizontalMultiLevelHierarchy"/>
    <dgm:cxn modelId="{214CB4F0-F452-4045-B71E-84D0C4B101B7}" type="presParOf" srcId="{24E439DB-A384-6343-A27A-145AE0CA4E63}" destId="{425FCA48-7524-E14E-8D47-0AE10EE244A1}" srcOrd="5" destOrd="0" presId="urn:microsoft.com/office/officeart/2008/layout/HorizontalMultiLevelHierarchy"/>
    <dgm:cxn modelId="{980B02CC-073F-2741-8E1B-B237E90923EF}" type="presParOf" srcId="{425FCA48-7524-E14E-8D47-0AE10EE244A1}" destId="{7695B123-4244-B846-AB99-A885D596CA1C}" srcOrd="0" destOrd="0" presId="urn:microsoft.com/office/officeart/2008/layout/HorizontalMultiLevelHierarchy"/>
    <dgm:cxn modelId="{79F832E5-A447-7749-8551-97ED5E2AEA87}" type="presParOf" srcId="{425FCA48-7524-E14E-8D47-0AE10EE244A1}" destId="{F8538A66-4567-E44D-8D4C-70AC511DC4A8}"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tyle>
          <a:lnRef idx="2">
            <a:schemeClr val="accent1">
              <a:shade val="50000"/>
            </a:schemeClr>
          </a:lnRef>
          <a:fillRef idx="1">
            <a:schemeClr val="accent1"/>
          </a:fillRef>
          <a:effectRef idx="0">
            <a:schemeClr val="accent1"/>
          </a:effectRef>
          <a:fontRef idx="minor">
            <a:schemeClr val="lt1"/>
          </a:fontRef>
        </dgm:style>
      </dgm:prSet>
      <dgm:spPr>
        <a:ln>
          <a:noFill/>
        </a:ln>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01B10815-C079-4847-82FE-D0FE55C15E7E}" type="presOf" srcId="{588C3961-7409-EF48-9B43-FD1F409C6C71}" destId="{4CCD59E0-C3DC-3648-97B2-447085528DD2}" srcOrd="1" destOrd="0" presId="urn:microsoft.com/office/officeart/2005/8/layout/process1"/>
    <dgm:cxn modelId="{FE7E772C-DA17-D84A-BA09-64446B94A127}" type="presOf" srcId="{C391383B-E841-C344-983B-D2701072D2BC}" destId="{29A75E03-5D85-E744-ADF4-3492664A7E7F}" srcOrd="0" destOrd="0" presId="urn:microsoft.com/office/officeart/2005/8/layout/process1"/>
    <dgm:cxn modelId="{3B273933-8128-E041-8970-091A88A5FBDD}" srcId="{C391383B-E841-C344-983B-D2701072D2BC}" destId="{5E5A6161-9E1A-D848-832F-130E655B1571}" srcOrd="1" destOrd="0" parTransId="{0C3AD3F3-C62A-C141-9669-AC265E438178}" sibTransId="{706D35A2-2EE5-904C-8A1B-10DFF9823ADB}"/>
    <dgm:cxn modelId="{2E0C623B-68D2-8040-89E8-C7CE1849D82E}" type="presOf" srcId="{B6E8DB4E-6AA1-CA4F-9775-B73B7BFB91BE}" destId="{D00C5E14-259D-0446-B5BF-B0C44893E542}" srcOrd="0" destOrd="0" presId="urn:microsoft.com/office/officeart/2005/8/layout/process1"/>
    <dgm:cxn modelId="{C27EBA6A-D74D-3E4D-97C8-5381D063B989}" srcId="{C391383B-E841-C344-983B-D2701072D2BC}" destId="{7BE43D1E-4D65-2848-A031-02C7FD6640F5}" srcOrd="3" destOrd="0" parTransId="{75C6FDAA-27ED-1F41-8ACD-916DE0FF31A4}" sibTransId="{70FF075F-410E-1742-9B31-0B1F376A3D9F}"/>
    <dgm:cxn modelId="{2CBFD57E-67CA-EC4B-881D-805C73C50957}" type="presOf" srcId="{588C3961-7409-EF48-9B43-FD1F409C6C71}" destId="{6FC0ABCB-77C9-2C48-9AEE-086C57B80B07}" srcOrd="0" destOrd="0" presId="urn:microsoft.com/office/officeart/2005/8/layout/process1"/>
    <dgm:cxn modelId="{3EADFD8C-304C-EF43-9976-0A003BA429B3}" type="presOf" srcId="{E330195C-C29E-A240-AC83-3A21616B6969}" destId="{C1864ED1-6E28-6A4A-9A40-C21191CCC2A1}" srcOrd="0" destOrd="0" presId="urn:microsoft.com/office/officeart/2005/8/layout/process1"/>
    <dgm:cxn modelId="{5E550C99-C49E-4645-AA5C-AC814A19BC97}" type="presOf" srcId="{AD6BF8EA-EB55-9846-B4D8-48547CE4923D}" destId="{9BBAD1D4-44BD-4D41-9DCA-E7FFE0237FED}" srcOrd="0"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3955AB9D-BB99-2145-A56A-4A6F322E038A}" type="presOf" srcId="{7BE43D1E-4D65-2848-A031-02C7FD6640F5}" destId="{62FA259C-B1F2-9248-8E43-52BD9971F9AB}" srcOrd="0" destOrd="0" presId="urn:microsoft.com/office/officeart/2005/8/layout/process1"/>
    <dgm:cxn modelId="{ED2579C0-C6F8-A642-973A-0273112315EB}" type="presOf" srcId="{E330195C-C29E-A240-AC83-3A21616B6969}" destId="{BCF1B34E-F005-234E-A57C-2A7D2A2D0B65}" srcOrd="1"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826B37D7-81AB-0F43-9FE9-CC15D00BCC20}" type="presOf" srcId="{5E5A6161-9E1A-D848-832F-130E655B1571}" destId="{BADBC58F-A340-9147-A7A1-D5B0E9964F41}" srcOrd="0" destOrd="0" presId="urn:microsoft.com/office/officeart/2005/8/layout/process1"/>
    <dgm:cxn modelId="{CC6F04DC-179A-3B4D-B05E-DDEF4529B759}" type="presOf" srcId="{706D35A2-2EE5-904C-8A1B-10DFF9823ADB}" destId="{5DB37DF1-10C5-9743-BCC8-7C0494486DEE}" srcOrd="0" destOrd="0" presId="urn:microsoft.com/office/officeart/2005/8/layout/process1"/>
    <dgm:cxn modelId="{F53E5BF8-6FD6-C441-B99C-9EC6F8887D4D}" type="presOf" srcId="{706D35A2-2EE5-904C-8A1B-10DFF9823ADB}" destId="{33C9BB73-68A0-6648-886D-F3430B9F6E90}" srcOrd="1" destOrd="0" presId="urn:microsoft.com/office/officeart/2005/8/layout/process1"/>
    <dgm:cxn modelId="{B059DFB9-AD9C-9A44-9FBD-90D28C9A060C}" type="presParOf" srcId="{29A75E03-5D85-E744-ADF4-3492664A7E7F}" destId="{9BBAD1D4-44BD-4D41-9DCA-E7FFE0237FED}" srcOrd="0" destOrd="0" presId="urn:microsoft.com/office/officeart/2005/8/layout/process1"/>
    <dgm:cxn modelId="{167D0188-F073-8F45-9F5F-69FA3C6A11B2}" type="presParOf" srcId="{29A75E03-5D85-E744-ADF4-3492664A7E7F}" destId="{6FC0ABCB-77C9-2C48-9AEE-086C57B80B07}" srcOrd="1" destOrd="0" presId="urn:microsoft.com/office/officeart/2005/8/layout/process1"/>
    <dgm:cxn modelId="{E374A6E3-812C-DD42-AAC7-EAFC04EDC4E0}" type="presParOf" srcId="{6FC0ABCB-77C9-2C48-9AEE-086C57B80B07}" destId="{4CCD59E0-C3DC-3648-97B2-447085528DD2}" srcOrd="0" destOrd="0" presId="urn:microsoft.com/office/officeart/2005/8/layout/process1"/>
    <dgm:cxn modelId="{56C3CE62-7E34-7A4F-9380-FC9F0E5D586A}" type="presParOf" srcId="{29A75E03-5D85-E744-ADF4-3492664A7E7F}" destId="{BADBC58F-A340-9147-A7A1-D5B0E9964F41}" srcOrd="2" destOrd="0" presId="urn:microsoft.com/office/officeart/2005/8/layout/process1"/>
    <dgm:cxn modelId="{75D0AB7D-EEE9-8944-8259-1F265B0FCCA0}" type="presParOf" srcId="{29A75E03-5D85-E744-ADF4-3492664A7E7F}" destId="{5DB37DF1-10C5-9743-BCC8-7C0494486DEE}" srcOrd="3" destOrd="0" presId="urn:microsoft.com/office/officeart/2005/8/layout/process1"/>
    <dgm:cxn modelId="{C017F086-B89D-2648-A6DA-67F8F8AFA3D5}" type="presParOf" srcId="{5DB37DF1-10C5-9743-BCC8-7C0494486DEE}" destId="{33C9BB73-68A0-6648-886D-F3430B9F6E90}" srcOrd="0" destOrd="0" presId="urn:microsoft.com/office/officeart/2005/8/layout/process1"/>
    <dgm:cxn modelId="{B4B3C33D-F7E4-694E-9814-31D67A14E663}" type="presParOf" srcId="{29A75E03-5D85-E744-ADF4-3492664A7E7F}" destId="{D00C5E14-259D-0446-B5BF-B0C44893E542}" srcOrd="4" destOrd="0" presId="urn:microsoft.com/office/officeart/2005/8/layout/process1"/>
    <dgm:cxn modelId="{C7020FB0-369E-C641-8428-0338EA20979E}" type="presParOf" srcId="{29A75E03-5D85-E744-ADF4-3492664A7E7F}" destId="{C1864ED1-6E28-6A4A-9A40-C21191CCC2A1}" srcOrd="5" destOrd="0" presId="urn:microsoft.com/office/officeart/2005/8/layout/process1"/>
    <dgm:cxn modelId="{789E3158-EAD9-6E43-ABAB-27812816A438}" type="presParOf" srcId="{C1864ED1-6E28-6A4A-9A40-C21191CCC2A1}" destId="{BCF1B34E-F005-234E-A57C-2A7D2A2D0B65}" srcOrd="0" destOrd="0" presId="urn:microsoft.com/office/officeart/2005/8/layout/process1"/>
    <dgm:cxn modelId="{471F8CDB-5688-2140-823F-50EDF3C490EC}"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01B10815-C079-4847-82FE-D0FE55C15E7E}" type="presOf" srcId="{588C3961-7409-EF48-9B43-FD1F409C6C71}" destId="{4CCD59E0-C3DC-3648-97B2-447085528DD2}" srcOrd="1" destOrd="0" presId="urn:microsoft.com/office/officeart/2005/8/layout/process1"/>
    <dgm:cxn modelId="{FE7E772C-DA17-D84A-BA09-64446B94A127}" type="presOf" srcId="{C391383B-E841-C344-983B-D2701072D2BC}" destId="{29A75E03-5D85-E744-ADF4-3492664A7E7F}" srcOrd="0" destOrd="0" presId="urn:microsoft.com/office/officeart/2005/8/layout/process1"/>
    <dgm:cxn modelId="{3B273933-8128-E041-8970-091A88A5FBDD}" srcId="{C391383B-E841-C344-983B-D2701072D2BC}" destId="{5E5A6161-9E1A-D848-832F-130E655B1571}" srcOrd="1" destOrd="0" parTransId="{0C3AD3F3-C62A-C141-9669-AC265E438178}" sibTransId="{706D35A2-2EE5-904C-8A1B-10DFF9823ADB}"/>
    <dgm:cxn modelId="{2E0C623B-68D2-8040-89E8-C7CE1849D82E}" type="presOf" srcId="{B6E8DB4E-6AA1-CA4F-9775-B73B7BFB91BE}" destId="{D00C5E14-259D-0446-B5BF-B0C44893E542}" srcOrd="0" destOrd="0" presId="urn:microsoft.com/office/officeart/2005/8/layout/process1"/>
    <dgm:cxn modelId="{C27EBA6A-D74D-3E4D-97C8-5381D063B989}" srcId="{C391383B-E841-C344-983B-D2701072D2BC}" destId="{7BE43D1E-4D65-2848-A031-02C7FD6640F5}" srcOrd="3" destOrd="0" parTransId="{75C6FDAA-27ED-1F41-8ACD-916DE0FF31A4}" sibTransId="{70FF075F-410E-1742-9B31-0B1F376A3D9F}"/>
    <dgm:cxn modelId="{2CBFD57E-67CA-EC4B-881D-805C73C50957}" type="presOf" srcId="{588C3961-7409-EF48-9B43-FD1F409C6C71}" destId="{6FC0ABCB-77C9-2C48-9AEE-086C57B80B07}" srcOrd="0" destOrd="0" presId="urn:microsoft.com/office/officeart/2005/8/layout/process1"/>
    <dgm:cxn modelId="{3EADFD8C-304C-EF43-9976-0A003BA429B3}" type="presOf" srcId="{E330195C-C29E-A240-AC83-3A21616B6969}" destId="{C1864ED1-6E28-6A4A-9A40-C21191CCC2A1}" srcOrd="0" destOrd="0" presId="urn:microsoft.com/office/officeart/2005/8/layout/process1"/>
    <dgm:cxn modelId="{5E550C99-C49E-4645-AA5C-AC814A19BC97}" type="presOf" srcId="{AD6BF8EA-EB55-9846-B4D8-48547CE4923D}" destId="{9BBAD1D4-44BD-4D41-9DCA-E7FFE0237FED}" srcOrd="0"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3955AB9D-BB99-2145-A56A-4A6F322E038A}" type="presOf" srcId="{7BE43D1E-4D65-2848-A031-02C7FD6640F5}" destId="{62FA259C-B1F2-9248-8E43-52BD9971F9AB}" srcOrd="0" destOrd="0" presId="urn:microsoft.com/office/officeart/2005/8/layout/process1"/>
    <dgm:cxn modelId="{ED2579C0-C6F8-A642-973A-0273112315EB}" type="presOf" srcId="{E330195C-C29E-A240-AC83-3A21616B6969}" destId="{BCF1B34E-F005-234E-A57C-2A7D2A2D0B65}" srcOrd="1"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826B37D7-81AB-0F43-9FE9-CC15D00BCC20}" type="presOf" srcId="{5E5A6161-9E1A-D848-832F-130E655B1571}" destId="{BADBC58F-A340-9147-A7A1-D5B0E9964F41}" srcOrd="0" destOrd="0" presId="urn:microsoft.com/office/officeart/2005/8/layout/process1"/>
    <dgm:cxn modelId="{CC6F04DC-179A-3B4D-B05E-DDEF4529B759}" type="presOf" srcId="{706D35A2-2EE5-904C-8A1B-10DFF9823ADB}" destId="{5DB37DF1-10C5-9743-BCC8-7C0494486DEE}" srcOrd="0" destOrd="0" presId="urn:microsoft.com/office/officeart/2005/8/layout/process1"/>
    <dgm:cxn modelId="{F53E5BF8-6FD6-C441-B99C-9EC6F8887D4D}" type="presOf" srcId="{706D35A2-2EE5-904C-8A1B-10DFF9823ADB}" destId="{33C9BB73-68A0-6648-886D-F3430B9F6E90}" srcOrd="1" destOrd="0" presId="urn:microsoft.com/office/officeart/2005/8/layout/process1"/>
    <dgm:cxn modelId="{B059DFB9-AD9C-9A44-9FBD-90D28C9A060C}" type="presParOf" srcId="{29A75E03-5D85-E744-ADF4-3492664A7E7F}" destId="{9BBAD1D4-44BD-4D41-9DCA-E7FFE0237FED}" srcOrd="0" destOrd="0" presId="urn:microsoft.com/office/officeart/2005/8/layout/process1"/>
    <dgm:cxn modelId="{167D0188-F073-8F45-9F5F-69FA3C6A11B2}" type="presParOf" srcId="{29A75E03-5D85-E744-ADF4-3492664A7E7F}" destId="{6FC0ABCB-77C9-2C48-9AEE-086C57B80B07}" srcOrd="1" destOrd="0" presId="urn:microsoft.com/office/officeart/2005/8/layout/process1"/>
    <dgm:cxn modelId="{E374A6E3-812C-DD42-AAC7-EAFC04EDC4E0}" type="presParOf" srcId="{6FC0ABCB-77C9-2C48-9AEE-086C57B80B07}" destId="{4CCD59E0-C3DC-3648-97B2-447085528DD2}" srcOrd="0" destOrd="0" presId="urn:microsoft.com/office/officeart/2005/8/layout/process1"/>
    <dgm:cxn modelId="{56C3CE62-7E34-7A4F-9380-FC9F0E5D586A}" type="presParOf" srcId="{29A75E03-5D85-E744-ADF4-3492664A7E7F}" destId="{BADBC58F-A340-9147-A7A1-D5B0E9964F41}" srcOrd="2" destOrd="0" presId="urn:microsoft.com/office/officeart/2005/8/layout/process1"/>
    <dgm:cxn modelId="{75D0AB7D-EEE9-8944-8259-1F265B0FCCA0}" type="presParOf" srcId="{29A75E03-5D85-E744-ADF4-3492664A7E7F}" destId="{5DB37DF1-10C5-9743-BCC8-7C0494486DEE}" srcOrd="3" destOrd="0" presId="urn:microsoft.com/office/officeart/2005/8/layout/process1"/>
    <dgm:cxn modelId="{C017F086-B89D-2648-A6DA-67F8F8AFA3D5}" type="presParOf" srcId="{5DB37DF1-10C5-9743-BCC8-7C0494486DEE}" destId="{33C9BB73-68A0-6648-886D-F3430B9F6E90}" srcOrd="0" destOrd="0" presId="urn:microsoft.com/office/officeart/2005/8/layout/process1"/>
    <dgm:cxn modelId="{B4B3C33D-F7E4-694E-9814-31D67A14E663}" type="presParOf" srcId="{29A75E03-5D85-E744-ADF4-3492664A7E7F}" destId="{D00C5E14-259D-0446-B5BF-B0C44893E542}" srcOrd="4" destOrd="0" presId="urn:microsoft.com/office/officeart/2005/8/layout/process1"/>
    <dgm:cxn modelId="{C7020FB0-369E-C641-8428-0338EA20979E}" type="presParOf" srcId="{29A75E03-5D85-E744-ADF4-3492664A7E7F}" destId="{C1864ED1-6E28-6A4A-9A40-C21191CCC2A1}" srcOrd="5" destOrd="0" presId="urn:microsoft.com/office/officeart/2005/8/layout/process1"/>
    <dgm:cxn modelId="{789E3158-EAD9-6E43-ABAB-27812816A438}" type="presParOf" srcId="{C1864ED1-6E28-6A4A-9A40-C21191CCC2A1}" destId="{BCF1B34E-F005-234E-A57C-2A7D2A2D0B65}" srcOrd="0" destOrd="0" presId="urn:microsoft.com/office/officeart/2005/8/layout/process1"/>
    <dgm:cxn modelId="{471F8CDB-5688-2140-823F-50EDF3C490EC}"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tyle>
          <a:lnRef idx="0">
            <a:scrgbClr r="0" g="0" b="0"/>
          </a:lnRef>
          <a:fillRef idx="0">
            <a:scrgbClr r="0" g="0" b="0"/>
          </a:fillRef>
          <a:effectRef idx="0">
            <a:scrgbClr r="0" g="0" b="0"/>
          </a:effectRef>
          <a:fontRef idx="minor">
            <a:schemeClr val="lt1"/>
          </a:fontRef>
        </dgm:style>
      </dgm:prSet>
      <dgm:spPr>
        <a:solidFill>
          <a:schemeClr val="accent1"/>
        </a:solidFill>
        <a:ln>
          <a:noFill/>
        </a:ln>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967A7309-E790-7E44-A5E3-B4E8227B991A}" type="presOf" srcId="{AD6BF8EA-EB55-9846-B4D8-48547CE4923D}" destId="{9BBAD1D4-44BD-4D41-9DCA-E7FFE0237FED}" srcOrd="0" destOrd="0" presId="urn:microsoft.com/office/officeart/2005/8/layout/process1"/>
    <dgm:cxn modelId="{36F6E91B-E8AE-AD42-888E-6554F115D640}" type="presOf" srcId="{E330195C-C29E-A240-AC83-3A21616B6969}" destId="{BCF1B34E-F005-234E-A57C-2A7D2A2D0B65}" srcOrd="1" destOrd="0" presId="urn:microsoft.com/office/officeart/2005/8/layout/process1"/>
    <dgm:cxn modelId="{3B273933-8128-E041-8970-091A88A5FBDD}" srcId="{C391383B-E841-C344-983B-D2701072D2BC}" destId="{5E5A6161-9E1A-D848-832F-130E655B1571}" srcOrd="1" destOrd="0" parTransId="{0C3AD3F3-C62A-C141-9669-AC265E438178}" sibTransId="{706D35A2-2EE5-904C-8A1B-10DFF9823ADB}"/>
    <dgm:cxn modelId="{C27EBA6A-D74D-3E4D-97C8-5381D063B989}" srcId="{C391383B-E841-C344-983B-D2701072D2BC}" destId="{7BE43D1E-4D65-2848-A031-02C7FD6640F5}" srcOrd="3" destOrd="0" parTransId="{75C6FDAA-27ED-1F41-8ACD-916DE0FF31A4}" sibTransId="{70FF075F-410E-1742-9B31-0B1F376A3D9F}"/>
    <dgm:cxn modelId="{D4E5F282-2BE3-774F-81ED-726218F02CEC}" type="presOf" srcId="{E330195C-C29E-A240-AC83-3A21616B6969}" destId="{C1864ED1-6E28-6A4A-9A40-C21191CCC2A1}" srcOrd="0" destOrd="0" presId="urn:microsoft.com/office/officeart/2005/8/layout/process1"/>
    <dgm:cxn modelId="{0B1C758D-5718-2E49-8227-F8310B18E71A}" type="presOf" srcId="{C391383B-E841-C344-983B-D2701072D2BC}" destId="{29A75E03-5D85-E744-ADF4-3492664A7E7F}" srcOrd="0" destOrd="0" presId="urn:microsoft.com/office/officeart/2005/8/layout/process1"/>
    <dgm:cxn modelId="{5CF98298-BE05-B644-B2BD-47E84CC478E3}" type="presOf" srcId="{7BE43D1E-4D65-2848-A031-02C7FD6640F5}" destId="{62FA259C-B1F2-9248-8E43-52BD9971F9AB}" srcOrd="0" destOrd="0" presId="urn:microsoft.com/office/officeart/2005/8/layout/process1"/>
    <dgm:cxn modelId="{94928798-A57F-2844-BACF-49F6335C320B}" type="presOf" srcId="{706D35A2-2EE5-904C-8A1B-10DFF9823ADB}" destId="{33C9BB73-68A0-6648-886D-F3430B9F6E90}" srcOrd="1"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31B19EA0-5E55-F145-B450-6E6B7E9D077D}" type="presOf" srcId="{706D35A2-2EE5-904C-8A1B-10DFF9823ADB}" destId="{5DB37DF1-10C5-9743-BCC8-7C0494486DEE}" srcOrd="0" destOrd="0" presId="urn:microsoft.com/office/officeart/2005/8/layout/process1"/>
    <dgm:cxn modelId="{34F37EBA-2B0D-2F49-A1B7-1DC08500E413}" type="presOf" srcId="{5E5A6161-9E1A-D848-832F-130E655B1571}" destId="{BADBC58F-A340-9147-A7A1-D5B0E9964F41}" srcOrd="0"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DB3DDED3-5673-3244-838F-2466257C9CD0}" type="presOf" srcId="{B6E8DB4E-6AA1-CA4F-9775-B73B7BFB91BE}" destId="{D00C5E14-259D-0446-B5BF-B0C44893E542}" srcOrd="0" destOrd="0" presId="urn:microsoft.com/office/officeart/2005/8/layout/process1"/>
    <dgm:cxn modelId="{4856E4D6-0D64-A84D-96D7-E81D84411409}" type="presOf" srcId="{588C3961-7409-EF48-9B43-FD1F409C6C71}" destId="{6FC0ABCB-77C9-2C48-9AEE-086C57B80B07}" srcOrd="0" destOrd="0" presId="urn:microsoft.com/office/officeart/2005/8/layout/process1"/>
    <dgm:cxn modelId="{5D17ECEB-EBA2-394A-A554-BA02A47721EA}" type="presOf" srcId="{588C3961-7409-EF48-9B43-FD1F409C6C71}" destId="{4CCD59E0-C3DC-3648-97B2-447085528DD2}" srcOrd="1" destOrd="0" presId="urn:microsoft.com/office/officeart/2005/8/layout/process1"/>
    <dgm:cxn modelId="{5A611EB3-27DE-B24E-BABC-C6CF9E60CF8A}" type="presParOf" srcId="{29A75E03-5D85-E744-ADF4-3492664A7E7F}" destId="{9BBAD1D4-44BD-4D41-9DCA-E7FFE0237FED}" srcOrd="0" destOrd="0" presId="urn:microsoft.com/office/officeart/2005/8/layout/process1"/>
    <dgm:cxn modelId="{3B9F5A94-D2C6-9849-B0AA-22713F83EE32}" type="presParOf" srcId="{29A75E03-5D85-E744-ADF4-3492664A7E7F}" destId="{6FC0ABCB-77C9-2C48-9AEE-086C57B80B07}" srcOrd="1" destOrd="0" presId="urn:microsoft.com/office/officeart/2005/8/layout/process1"/>
    <dgm:cxn modelId="{D0A23D3F-9E94-E14B-A078-7BDE1BB12560}" type="presParOf" srcId="{6FC0ABCB-77C9-2C48-9AEE-086C57B80B07}" destId="{4CCD59E0-C3DC-3648-97B2-447085528DD2}" srcOrd="0" destOrd="0" presId="urn:microsoft.com/office/officeart/2005/8/layout/process1"/>
    <dgm:cxn modelId="{2176AFEC-0451-8847-8EE8-D84D43F0ACA5}" type="presParOf" srcId="{29A75E03-5D85-E744-ADF4-3492664A7E7F}" destId="{BADBC58F-A340-9147-A7A1-D5B0E9964F41}" srcOrd="2" destOrd="0" presId="urn:microsoft.com/office/officeart/2005/8/layout/process1"/>
    <dgm:cxn modelId="{068BFDEC-813B-454A-B171-91A8F8DB1F29}" type="presParOf" srcId="{29A75E03-5D85-E744-ADF4-3492664A7E7F}" destId="{5DB37DF1-10C5-9743-BCC8-7C0494486DEE}" srcOrd="3" destOrd="0" presId="urn:microsoft.com/office/officeart/2005/8/layout/process1"/>
    <dgm:cxn modelId="{6305B18A-0A18-2E4D-B245-726D02256AB8}" type="presParOf" srcId="{5DB37DF1-10C5-9743-BCC8-7C0494486DEE}" destId="{33C9BB73-68A0-6648-886D-F3430B9F6E90}" srcOrd="0" destOrd="0" presId="urn:microsoft.com/office/officeart/2005/8/layout/process1"/>
    <dgm:cxn modelId="{70DEB8BD-8EDF-3042-839C-EAC5E08C7FFE}" type="presParOf" srcId="{29A75E03-5D85-E744-ADF4-3492664A7E7F}" destId="{D00C5E14-259D-0446-B5BF-B0C44893E542}" srcOrd="4" destOrd="0" presId="urn:microsoft.com/office/officeart/2005/8/layout/process1"/>
    <dgm:cxn modelId="{D8C3BC48-ADC5-EE4B-9834-3E0D60A7353F}" type="presParOf" srcId="{29A75E03-5D85-E744-ADF4-3492664A7E7F}" destId="{C1864ED1-6E28-6A4A-9A40-C21191CCC2A1}" srcOrd="5" destOrd="0" presId="urn:microsoft.com/office/officeart/2005/8/layout/process1"/>
    <dgm:cxn modelId="{6D95A073-643D-1C4B-A6A5-23D4EAF97129}" type="presParOf" srcId="{C1864ED1-6E28-6A4A-9A40-C21191CCC2A1}" destId="{BCF1B34E-F005-234E-A57C-2A7D2A2D0B65}" srcOrd="0" destOrd="0" presId="urn:microsoft.com/office/officeart/2005/8/layout/process1"/>
    <dgm:cxn modelId="{CB3F90F8-0784-6942-B01D-D312A7D8CCEF}"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967A7309-E790-7E44-A5E3-B4E8227B991A}" type="presOf" srcId="{AD6BF8EA-EB55-9846-B4D8-48547CE4923D}" destId="{9BBAD1D4-44BD-4D41-9DCA-E7FFE0237FED}" srcOrd="0" destOrd="0" presId="urn:microsoft.com/office/officeart/2005/8/layout/process1"/>
    <dgm:cxn modelId="{36F6E91B-E8AE-AD42-888E-6554F115D640}" type="presOf" srcId="{E330195C-C29E-A240-AC83-3A21616B6969}" destId="{BCF1B34E-F005-234E-A57C-2A7D2A2D0B65}" srcOrd="1" destOrd="0" presId="urn:microsoft.com/office/officeart/2005/8/layout/process1"/>
    <dgm:cxn modelId="{3B273933-8128-E041-8970-091A88A5FBDD}" srcId="{C391383B-E841-C344-983B-D2701072D2BC}" destId="{5E5A6161-9E1A-D848-832F-130E655B1571}" srcOrd="1" destOrd="0" parTransId="{0C3AD3F3-C62A-C141-9669-AC265E438178}" sibTransId="{706D35A2-2EE5-904C-8A1B-10DFF9823ADB}"/>
    <dgm:cxn modelId="{C27EBA6A-D74D-3E4D-97C8-5381D063B989}" srcId="{C391383B-E841-C344-983B-D2701072D2BC}" destId="{7BE43D1E-4D65-2848-A031-02C7FD6640F5}" srcOrd="3" destOrd="0" parTransId="{75C6FDAA-27ED-1F41-8ACD-916DE0FF31A4}" sibTransId="{70FF075F-410E-1742-9B31-0B1F376A3D9F}"/>
    <dgm:cxn modelId="{D4E5F282-2BE3-774F-81ED-726218F02CEC}" type="presOf" srcId="{E330195C-C29E-A240-AC83-3A21616B6969}" destId="{C1864ED1-6E28-6A4A-9A40-C21191CCC2A1}" srcOrd="0" destOrd="0" presId="urn:microsoft.com/office/officeart/2005/8/layout/process1"/>
    <dgm:cxn modelId="{0B1C758D-5718-2E49-8227-F8310B18E71A}" type="presOf" srcId="{C391383B-E841-C344-983B-D2701072D2BC}" destId="{29A75E03-5D85-E744-ADF4-3492664A7E7F}" srcOrd="0" destOrd="0" presId="urn:microsoft.com/office/officeart/2005/8/layout/process1"/>
    <dgm:cxn modelId="{5CF98298-BE05-B644-B2BD-47E84CC478E3}" type="presOf" srcId="{7BE43D1E-4D65-2848-A031-02C7FD6640F5}" destId="{62FA259C-B1F2-9248-8E43-52BD9971F9AB}" srcOrd="0" destOrd="0" presId="urn:microsoft.com/office/officeart/2005/8/layout/process1"/>
    <dgm:cxn modelId="{94928798-A57F-2844-BACF-49F6335C320B}" type="presOf" srcId="{706D35A2-2EE5-904C-8A1B-10DFF9823ADB}" destId="{33C9BB73-68A0-6648-886D-F3430B9F6E90}" srcOrd="1"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31B19EA0-5E55-F145-B450-6E6B7E9D077D}" type="presOf" srcId="{706D35A2-2EE5-904C-8A1B-10DFF9823ADB}" destId="{5DB37DF1-10C5-9743-BCC8-7C0494486DEE}" srcOrd="0" destOrd="0" presId="urn:microsoft.com/office/officeart/2005/8/layout/process1"/>
    <dgm:cxn modelId="{34F37EBA-2B0D-2F49-A1B7-1DC08500E413}" type="presOf" srcId="{5E5A6161-9E1A-D848-832F-130E655B1571}" destId="{BADBC58F-A340-9147-A7A1-D5B0E9964F41}" srcOrd="0"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DB3DDED3-5673-3244-838F-2466257C9CD0}" type="presOf" srcId="{B6E8DB4E-6AA1-CA4F-9775-B73B7BFB91BE}" destId="{D00C5E14-259D-0446-B5BF-B0C44893E542}" srcOrd="0" destOrd="0" presId="urn:microsoft.com/office/officeart/2005/8/layout/process1"/>
    <dgm:cxn modelId="{4856E4D6-0D64-A84D-96D7-E81D84411409}" type="presOf" srcId="{588C3961-7409-EF48-9B43-FD1F409C6C71}" destId="{6FC0ABCB-77C9-2C48-9AEE-086C57B80B07}" srcOrd="0" destOrd="0" presId="urn:microsoft.com/office/officeart/2005/8/layout/process1"/>
    <dgm:cxn modelId="{5D17ECEB-EBA2-394A-A554-BA02A47721EA}" type="presOf" srcId="{588C3961-7409-EF48-9B43-FD1F409C6C71}" destId="{4CCD59E0-C3DC-3648-97B2-447085528DD2}" srcOrd="1" destOrd="0" presId="urn:microsoft.com/office/officeart/2005/8/layout/process1"/>
    <dgm:cxn modelId="{5A611EB3-27DE-B24E-BABC-C6CF9E60CF8A}" type="presParOf" srcId="{29A75E03-5D85-E744-ADF4-3492664A7E7F}" destId="{9BBAD1D4-44BD-4D41-9DCA-E7FFE0237FED}" srcOrd="0" destOrd="0" presId="urn:microsoft.com/office/officeart/2005/8/layout/process1"/>
    <dgm:cxn modelId="{3B9F5A94-D2C6-9849-B0AA-22713F83EE32}" type="presParOf" srcId="{29A75E03-5D85-E744-ADF4-3492664A7E7F}" destId="{6FC0ABCB-77C9-2C48-9AEE-086C57B80B07}" srcOrd="1" destOrd="0" presId="urn:microsoft.com/office/officeart/2005/8/layout/process1"/>
    <dgm:cxn modelId="{D0A23D3F-9E94-E14B-A078-7BDE1BB12560}" type="presParOf" srcId="{6FC0ABCB-77C9-2C48-9AEE-086C57B80B07}" destId="{4CCD59E0-C3DC-3648-97B2-447085528DD2}" srcOrd="0" destOrd="0" presId="urn:microsoft.com/office/officeart/2005/8/layout/process1"/>
    <dgm:cxn modelId="{2176AFEC-0451-8847-8EE8-D84D43F0ACA5}" type="presParOf" srcId="{29A75E03-5D85-E744-ADF4-3492664A7E7F}" destId="{BADBC58F-A340-9147-A7A1-D5B0E9964F41}" srcOrd="2" destOrd="0" presId="urn:microsoft.com/office/officeart/2005/8/layout/process1"/>
    <dgm:cxn modelId="{068BFDEC-813B-454A-B171-91A8F8DB1F29}" type="presParOf" srcId="{29A75E03-5D85-E744-ADF4-3492664A7E7F}" destId="{5DB37DF1-10C5-9743-BCC8-7C0494486DEE}" srcOrd="3" destOrd="0" presId="urn:microsoft.com/office/officeart/2005/8/layout/process1"/>
    <dgm:cxn modelId="{6305B18A-0A18-2E4D-B245-726D02256AB8}" type="presParOf" srcId="{5DB37DF1-10C5-9743-BCC8-7C0494486DEE}" destId="{33C9BB73-68A0-6648-886D-F3430B9F6E90}" srcOrd="0" destOrd="0" presId="urn:microsoft.com/office/officeart/2005/8/layout/process1"/>
    <dgm:cxn modelId="{70DEB8BD-8EDF-3042-839C-EAC5E08C7FFE}" type="presParOf" srcId="{29A75E03-5D85-E744-ADF4-3492664A7E7F}" destId="{D00C5E14-259D-0446-B5BF-B0C44893E542}" srcOrd="4" destOrd="0" presId="urn:microsoft.com/office/officeart/2005/8/layout/process1"/>
    <dgm:cxn modelId="{D8C3BC48-ADC5-EE4B-9834-3E0D60A7353F}" type="presParOf" srcId="{29A75E03-5D85-E744-ADF4-3492664A7E7F}" destId="{C1864ED1-6E28-6A4A-9A40-C21191CCC2A1}" srcOrd="5" destOrd="0" presId="urn:microsoft.com/office/officeart/2005/8/layout/process1"/>
    <dgm:cxn modelId="{6D95A073-643D-1C4B-A6A5-23D4EAF97129}" type="presParOf" srcId="{C1864ED1-6E28-6A4A-9A40-C21191CCC2A1}" destId="{BCF1B34E-F005-234E-A57C-2A7D2A2D0B65}" srcOrd="0" destOrd="0" presId="urn:microsoft.com/office/officeart/2005/8/layout/process1"/>
    <dgm:cxn modelId="{CB3F90F8-0784-6942-B01D-D312A7D8CCEF}"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0709E31A-5F69-CD42-99AE-86F8226A8D4E}" type="presOf" srcId="{588C3961-7409-EF48-9B43-FD1F409C6C71}" destId="{6FC0ABCB-77C9-2C48-9AEE-086C57B80B07}" srcOrd="0" destOrd="0" presId="urn:microsoft.com/office/officeart/2005/8/layout/process1"/>
    <dgm:cxn modelId="{3B273933-8128-E041-8970-091A88A5FBDD}" srcId="{C391383B-E841-C344-983B-D2701072D2BC}" destId="{5E5A6161-9E1A-D848-832F-130E655B1571}" srcOrd="1" destOrd="0" parTransId="{0C3AD3F3-C62A-C141-9669-AC265E438178}" sibTransId="{706D35A2-2EE5-904C-8A1B-10DFF9823ADB}"/>
    <dgm:cxn modelId="{C27EBA6A-D74D-3E4D-97C8-5381D063B989}" srcId="{C391383B-E841-C344-983B-D2701072D2BC}" destId="{7BE43D1E-4D65-2848-A031-02C7FD6640F5}" srcOrd="3" destOrd="0" parTransId="{75C6FDAA-27ED-1F41-8ACD-916DE0FF31A4}" sibTransId="{70FF075F-410E-1742-9B31-0B1F376A3D9F}"/>
    <dgm:cxn modelId="{C325D66A-3EFE-EC4E-BA08-74595A65009E}" type="presOf" srcId="{7BE43D1E-4D65-2848-A031-02C7FD6640F5}" destId="{62FA259C-B1F2-9248-8E43-52BD9971F9AB}" srcOrd="0" destOrd="0" presId="urn:microsoft.com/office/officeart/2005/8/layout/process1"/>
    <dgm:cxn modelId="{BEDCFC72-5CA3-CA4D-9E4F-8F26DBD5BC6A}" type="presOf" srcId="{588C3961-7409-EF48-9B43-FD1F409C6C71}" destId="{4CCD59E0-C3DC-3648-97B2-447085528DD2}" srcOrd="1" destOrd="0" presId="urn:microsoft.com/office/officeart/2005/8/layout/process1"/>
    <dgm:cxn modelId="{090A6577-CEB3-7E4D-89CC-040C0E7E170A}" type="presOf" srcId="{AD6BF8EA-EB55-9846-B4D8-48547CE4923D}" destId="{9BBAD1D4-44BD-4D41-9DCA-E7FFE0237FED}" srcOrd="0" destOrd="0" presId="urn:microsoft.com/office/officeart/2005/8/layout/process1"/>
    <dgm:cxn modelId="{3B767479-A6BB-8340-96D1-B102EBD26321}" type="presOf" srcId="{E330195C-C29E-A240-AC83-3A21616B6969}" destId="{C1864ED1-6E28-6A4A-9A40-C21191CCC2A1}" srcOrd="0" destOrd="0" presId="urn:microsoft.com/office/officeart/2005/8/layout/process1"/>
    <dgm:cxn modelId="{2B9FBC59-F1DB-6C45-97D8-3FBBBA3B5F7C}" type="presOf" srcId="{706D35A2-2EE5-904C-8A1B-10DFF9823ADB}" destId="{33C9BB73-68A0-6648-886D-F3430B9F6E90}" srcOrd="1"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F6FDAFB9-2EA6-1F42-BFC7-191891176A59}" type="presOf" srcId="{C391383B-E841-C344-983B-D2701072D2BC}" destId="{29A75E03-5D85-E744-ADF4-3492664A7E7F}" srcOrd="0" destOrd="0" presId="urn:microsoft.com/office/officeart/2005/8/layout/process1"/>
    <dgm:cxn modelId="{38E306BA-65C9-5F4B-9049-457E2BF3391F}" type="presOf" srcId="{706D35A2-2EE5-904C-8A1B-10DFF9823ADB}" destId="{5DB37DF1-10C5-9743-BCC8-7C0494486DEE}" srcOrd="0" destOrd="0" presId="urn:microsoft.com/office/officeart/2005/8/layout/process1"/>
    <dgm:cxn modelId="{200016C4-BE9B-3F4A-8D66-1EE744997694}" type="presOf" srcId="{5E5A6161-9E1A-D848-832F-130E655B1571}" destId="{BADBC58F-A340-9147-A7A1-D5B0E9964F41}" srcOrd="0"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8EC8E3D4-7521-834D-8047-7BB488FF06F3}" type="presOf" srcId="{B6E8DB4E-6AA1-CA4F-9775-B73B7BFB91BE}" destId="{D00C5E14-259D-0446-B5BF-B0C44893E542}" srcOrd="0" destOrd="0" presId="urn:microsoft.com/office/officeart/2005/8/layout/process1"/>
    <dgm:cxn modelId="{6EC918D9-7ED4-DE4D-AF5B-1257E24A436E}" type="presOf" srcId="{E330195C-C29E-A240-AC83-3A21616B6969}" destId="{BCF1B34E-F005-234E-A57C-2A7D2A2D0B65}" srcOrd="1" destOrd="0" presId="urn:microsoft.com/office/officeart/2005/8/layout/process1"/>
    <dgm:cxn modelId="{1CE462CE-166B-7244-B2F4-18CD257A40F1}" type="presParOf" srcId="{29A75E03-5D85-E744-ADF4-3492664A7E7F}" destId="{9BBAD1D4-44BD-4D41-9DCA-E7FFE0237FED}" srcOrd="0" destOrd="0" presId="urn:microsoft.com/office/officeart/2005/8/layout/process1"/>
    <dgm:cxn modelId="{5FB44A87-52D4-D246-80E7-00E9092B7091}" type="presParOf" srcId="{29A75E03-5D85-E744-ADF4-3492664A7E7F}" destId="{6FC0ABCB-77C9-2C48-9AEE-086C57B80B07}" srcOrd="1" destOrd="0" presId="urn:microsoft.com/office/officeart/2005/8/layout/process1"/>
    <dgm:cxn modelId="{3BAA147D-55AF-1B43-94C3-DC4C943D4D3E}" type="presParOf" srcId="{6FC0ABCB-77C9-2C48-9AEE-086C57B80B07}" destId="{4CCD59E0-C3DC-3648-97B2-447085528DD2}" srcOrd="0" destOrd="0" presId="urn:microsoft.com/office/officeart/2005/8/layout/process1"/>
    <dgm:cxn modelId="{FE07225E-3D1D-A143-A320-A98E119146D8}" type="presParOf" srcId="{29A75E03-5D85-E744-ADF4-3492664A7E7F}" destId="{BADBC58F-A340-9147-A7A1-D5B0E9964F41}" srcOrd="2" destOrd="0" presId="urn:microsoft.com/office/officeart/2005/8/layout/process1"/>
    <dgm:cxn modelId="{84E43ADE-C261-4F41-9920-68FCE8E64935}" type="presParOf" srcId="{29A75E03-5D85-E744-ADF4-3492664A7E7F}" destId="{5DB37DF1-10C5-9743-BCC8-7C0494486DEE}" srcOrd="3" destOrd="0" presId="urn:microsoft.com/office/officeart/2005/8/layout/process1"/>
    <dgm:cxn modelId="{CE8C1763-B9D9-C046-9E4F-D26DD946F1C9}" type="presParOf" srcId="{5DB37DF1-10C5-9743-BCC8-7C0494486DEE}" destId="{33C9BB73-68A0-6648-886D-F3430B9F6E90}" srcOrd="0" destOrd="0" presId="urn:microsoft.com/office/officeart/2005/8/layout/process1"/>
    <dgm:cxn modelId="{4BCD0630-4EE8-5C43-9576-AB328D0A51D0}" type="presParOf" srcId="{29A75E03-5D85-E744-ADF4-3492664A7E7F}" destId="{D00C5E14-259D-0446-B5BF-B0C44893E542}" srcOrd="4" destOrd="0" presId="urn:microsoft.com/office/officeart/2005/8/layout/process1"/>
    <dgm:cxn modelId="{E857EC18-24B2-A048-8434-764B5C2CDBD1}" type="presParOf" srcId="{29A75E03-5D85-E744-ADF4-3492664A7E7F}" destId="{C1864ED1-6E28-6A4A-9A40-C21191CCC2A1}" srcOrd="5" destOrd="0" presId="urn:microsoft.com/office/officeart/2005/8/layout/process1"/>
    <dgm:cxn modelId="{4E23D911-9DC0-BD4E-B166-FFA766DB9673}" type="presParOf" srcId="{C1864ED1-6E28-6A4A-9A40-C21191CCC2A1}" destId="{BCF1B34E-F005-234E-A57C-2A7D2A2D0B65}" srcOrd="0" destOrd="0" presId="urn:microsoft.com/office/officeart/2005/8/layout/process1"/>
    <dgm:cxn modelId="{8893983B-481B-024A-822E-D872E470358D}"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91383B-E841-C344-983B-D2701072D2BC}" type="doc">
      <dgm:prSet loTypeId="urn:microsoft.com/office/officeart/2005/8/layout/process1" loCatId="" qsTypeId="urn:microsoft.com/office/officeart/2005/8/quickstyle/simple1" qsCatId="simple" csTypeId="urn:microsoft.com/office/officeart/2005/8/colors/accent1_2" csCatId="accent1" phldr="1"/>
      <dgm:spPr/>
    </dgm:pt>
    <dgm:pt modelId="{AD6BF8EA-EB55-9846-B4D8-48547CE4923D}">
      <dgm:prSet phldrT="[Text]"/>
      <dgm:spPr/>
      <dgm:t>
        <a:bodyPr/>
        <a:lstStyle/>
        <a:p>
          <a:r>
            <a:rPr lang="en-US" dirty="0"/>
            <a:t>Slice-time correction</a:t>
          </a:r>
        </a:p>
        <a:p>
          <a:r>
            <a:rPr lang="en-US" dirty="0"/>
            <a:t>Motion correction</a:t>
          </a:r>
        </a:p>
      </dgm:t>
    </dgm:pt>
    <dgm:pt modelId="{2628F899-63D9-9245-9B47-CA49D72B0E6D}" type="parTrans" cxnId="{2FE8E69B-E238-8D4B-91FF-3B6175EE9E8E}">
      <dgm:prSet/>
      <dgm:spPr/>
      <dgm:t>
        <a:bodyPr/>
        <a:lstStyle/>
        <a:p>
          <a:endParaRPr lang="en-US"/>
        </a:p>
      </dgm:t>
    </dgm:pt>
    <dgm:pt modelId="{588C3961-7409-EF48-9B43-FD1F409C6C71}" type="sibTrans" cxnId="{2FE8E69B-E238-8D4B-91FF-3B6175EE9E8E}">
      <dgm:prSet/>
      <dgm:spPr/>
      <dgm:t>
        <a:bodyPr/>
        <a:lstStyle/>
        <a:p>
          <a:endParaRPr lang="en-US"/>
        </a:p>
      </dgm:t>
    </dgm:pt>
    <dgm:pt modelId="{B6E8DB4E-6AA1-CA4F-9775-B73B7BFB91BE}">
      <dgm:prSet phldrT="[Text]"/>
      <dgm:spPr/>
      <dgm:t>
        <a:bodyPr/>
        <a:lstStyle/>
        <a:p>
          <a:r>
            <a:rPr lang="en-US" dirty="0"/>
            <a:t>Normalization to atlas space</a:t>
          </a:r>
        </a:p>
      </dgm:t>
    </dgm:pt>
    <dgm:pt modelId="{3EF60B7D-814E-FF4C-A638-7E0A3012E662}" type="parTrans" cxnId="{01BF2FC5-F217-6342-B486-F1A0ADE8C6C9}">
      <dgm:prSet/>
      <dgm:spPr/>
      <dgm:t>
        <a:bodyPr/>
        <a:lstStyle/>
        <a:p>
          <a:endParaRPr lang="en-US"/>
        </a:p>
      </dgm:t>
    </dgm:pt>
    <dgm:pt modelId="{E330195C-C29E-A240-AC83-3A21616B6969}" type="sibTrans" cxnId="{01BF2FC5-F217-6342-B486-F1A0ADE8C6C9}">
      <dgm:prSet/>
      <dgm:spPr/>
      <dgm:t>
        <a:bodyPr/>
        <a:lstStyle/>
        <a:p>
          <a:endParaRPr lang="en-US"/>
        </a:p>
      </dgm:t>
    </dgm:pt>
    <dgm:pt modelId="{5E5A6161-9E1A-D848-832F-130E655B1571}">
      <dgm:prSet phldrT="[Text]"/>
      <dgm:spPr/>
      <dgm:t>
        <a:bodyPr/>
        <a:lstStyle/>
        <a:p>
          <a:r>
            <a:rPr lang="en-US" dirty="0" err="1"/>
            <a:t>Coregistration</a:t>
          </a:r>
          <a:r>
            <a:rPr lang="en-US" dirty="0"/>
            <a:t> of functional and anatomical data</a:t>
          </a:r>
        </a:p>
      </dgm:t>
    </dgm:pt>
    <dgm:pt modelId="{0C3AD3F3-C62A-C141-9669-AC265E438178}" type="parTrans" cxnId="{3B273933-8128-E041-8970-091A88A5FBDD}">
      <dgm:prSet/>
      <dgm:spPr/>
      <dgm:t>
        <a:bodyPr/>
        <a:lstStyle/>
        <a:p>
          <a:endParaRPr lang="en-US"/>
        </a:p>
      </dgm:t>
    </dgm:pt>
    <dgm:pt modelId="{706D35A2-2EE5-904C-8A1B-10DFF9823ADB}" type="sibTrans" cxnId="{3B273933-8128-E041-8970-091A88A5FBDD}">
      <dgm:prSet/>
      <dgm:spPr/>
      <dgm:t>
        <a:bodyPr/>
        <a:lstStyle/>
        <a:p>
          <a:endParaRPr lang="en-US"/>
        </a:p>
      </dgm:t>
    </dgm:pt>
    <dgm:pt modelId="{7BE43D1E-4D65-2848-A031-02C7FD6640F5}">
      <dgm:prSet phldrT="[Tex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US" dirty="0"/>
            <a:t>Smoothing</a:t>
          </a:r>
        </a:p>
      </dgm:t>
    </dgm:pt>
    <dgm:pt modelId="{75C6FDAA-27ED-1F41-8ACD-916DE0FF31A4}" type="parTrans" cxnId="{C27EBA6A-D74D-3E4D-97C8-5381D063B989}">
      <dgm:prSet/>
      <dgm:spPr/>
      <dgm:t>
        <a:bodyPr/>
        <a:lstStyle/>
        <a:p>
          <a:endParaRPr lang="en-US"/>
        </a:p>
      </dgm:t>
    </dgm:pt>
    <dgm:pt modelId="{70FF075F-410E-1742-9B31-0B1F376A3D9F}" type="sibTrans" cxnId="{C27EBA6A-D74D-3E4D-97C8-5381D063B989}">
      <dgm:prSet/>
      <dgm:spPr/>
      <dgm:t>
        <a:bodyPr/>
        <a:lstStyle/>
        <a:p>
          <a:endParaRPr lang="en-US"/>
        </a:p>
      </dgm:t>
    </dgm:pt>
    <dgm:pt modelId="{29A75E03-5D85-E744-ADF4-3492664A7E7F}" type="pres">
      <dgm:prSet presAssocID="{C391383B-E841-C344-983B-D2701072D2BC}" presName="Name0" presStyleCnt="0">
        <dgm:presLayoutVars>
          <dgm:dir/>
          <dgm:resizeHandles val="exact"/>
        </dgm:presLayoutVars>
      </dgm:prSet>
      <dgm:spPr/>
    </dgm:pt>
    <dgm:pt modelId="{9BBAD1D4-44BD-4D41-9DCA-E7FFE0237FED}" type="pres">
      <dgm:prSet presAssocID="{AD6BF8EA-EB55-9846-B4D8-48547CE4923D}" presName="node" presStyleLbl="node1" presStyleIdx="0" presStyleCnt="4">
        <dgm:presLayoutVars>
          <dgm:bulletEnabled val="1"/>
        </dgm:presLayoutVars>
      </dgm:prSet>
      <dgm:spPr/>
    </dgm:pt>
    <dgm:pt modelId="{6FC0ABCB-77C9-2C48-9AEE-086C57B80B07}" type="pres">
      <dgm:prSet presAssocID="{588C3961-7409-EF48-9B43-FD1F409C6C71}" presName="sibTrans" presStyleLbl="sibTrans2D1" presStyleIdx="0" presStyleCnt="3"/>
      <dgm:spPr/>
    </dgm:pt>
    <dgm:pt modelId="{4CCD59E0-C3DC-3648-97B2-447085528DD2}" type="pres">
      <dgm:prSet presAssocID="{588C3961-7409-EF48-9B43-FD1F409C6C71}" presName="connectorText" presStyleLbl="sibTrans2D1" presStyleIdx="0" presStyleCnt="3"/>
      <dgm:spPr/>
    </dgm:pt>
    <dgm:pt modelId="{BADBC58F-A340-9147-A7A1-D5B0E9964F41}" type="pres">
      <dgm:prSet presAssocID="{5E5A6161-9E1A-D848-832F-130E655B1571}" presName="node" presStyleLbl="node1" presStyleIdx="1" presStyleCnt="4">
        <dgm:presLayoutVars>
          <dgm:bulletEnabled val="1"/>
        </dgm:presLayoutVars>
      </dgm:prSet>
      <dgm:spPr/>
    </dgm:pt>
    <dgm:pt modelId="{5DB37DF1-10C5-9743-BCC8-7C0494486DEE}" type="pres">
      <dgm:prSet presAssocID="{706D35A2-2EE5-904C-8A1B-10DFF9823ADB}" presName="sibTrans" presStyleLbl="sibTrans2D1" presStyleIdx="1" presStyleCnt="3"/>
      <dgm:spPr/>
    </dgm:pt>
    <dgm:pt modelId="{33C9BB73-68A0-6648-886D-F3430B9F6E90}" type="pres">
      <dgm:prSet presAssocID="{706D35A2-2EE5-904C-8A1B-10DFF9823ADB}" presName="connectorText" presStyleLbl="sibTrans2D1" presStyleIdx="1" presStyleCnt="3"/>
      <dgm:spPr/>
    </dgm:pt>
    <dgm:pt modelId="{D00C5E14-259D-0446-B5BF-B0C44893E542}" type="pres">
      <dgm:prSet presAssocID="{B6E8DB4E-6AA1-CA4F-9775-B73B7BFB91BE}" presName="node" presStyleLbl="node1" presStyleIdx="2" presStyleCnt="4">
        <dgm:presLayoutVars>
          <dgm:bulletEnabled val="1"/>
        </dgm:presLayoutVars>
      </dgm:prSet>
      <dgm:spPr/>
    </dgm:pt>
    <dgm:pt modelId="{C1864ED1-6E28-6A4A-9A40-C21191CCC2A1}" type="pres">
      <dgm:prSet presAssocID="{E330195C-C29E-A240-AC83-3A21616B6969}" presName="sibTrans" presStyleLbl="sibTrans2D1" presStyleIdx="2" presStyleCnt="3"/>
      <dgm:spPr/>
    </dgm:pt>
    <dgm:pt modelId="{BCF1B34E-F005-234E-A57C-2A7D2A2D0B65}" type="pres">
      <dgm:prSet presAssocID="{E330195C-C29E-A240-AC83-3A21616B6969}" presName="connectorText" presStyleLbl="sibTrans2D1" presStyleIdx="2" presStyleCnt="3"/>
      <dgm:spPr/>
    </dgm:pt>
    <dgm:pt modelId="{62FA259C-B1F2-9248-8E43-52BD9971F9AB}" type="pres">
      <dgm:prSet presAssocID="{7BE43D1E-4D65-2848-A031-02C7FD6640F5}" presName="node" presStyleLbl="node1" presStyleIdx="3" presStyleCnt="4">
        <dgm:presLayoutVars>
          <dgm:bulletEnabled val="1"/>
        </dgm:presLayoutVars>
      </dgm:prSet>
      <dgm:spPr/>
    </dgm:pt>
  </dgm:ptLst>
  <dgm:cxnLst>
    <dgm:cxn modelId="{3B273933-8128-E041-8970-091A88A5FBDD}" srcId="{C391383B-E841-C344-983B-D2701072D2BC}" destId="{5E5A6161-9E1A-D848-832F-130E655B1571}" srcOrd="1" destOrd="0" parTransId="{0C3AD3F3-C62A-C141-9669-AC265E438178}" sibTransId="{706D35A2-2EE5-904C-8A1B-10DFF9823ADB}"/>
    <dgm:cxn modelId="{7C8EB85E-5F0D-BC47-B72C-F6B4921EBDB5}" type="presOf" srcId="{7BE43D1E-4D65-2848-A031-02C7FD6640F5}" destId="{62FA259C-B1F2-9248-8E43-52BD9971F9AB}" srcOrd="0" destOrd="0" presId="urn:microsoft.com/office/officeart/2005/8/layout/process1"/>
    <dgm:cxn modelId="{4BE09265-F6E3-DB4C-8744-F89F4907DA44}" type="presOf" srcId="{588C3961-7409-EF48-9B43-FD1F409C6C71}" destId="{4CCD59E0-C3DC-3648-97B2-447085528DD2}" srcOrd="1" destOrd="0" presId="urn:microsoft.com/office/officeart/2005/8/layout/process1"/>
    <dgm:cxn modelId="{C27EBA6A-D74D-3E4D-97C8-5381D063B989}" srcId="{C391383B-E841-C344-983B-D2701072D2BC}" destId="{7BE43D1E-4D65-2848-A031-02C7FD6640F5}" srcOrd="3" destOrd="0" parTransId="{75C6FDAA-27ED-1F41-8ACD-916DE0FF31A4}" sibTransId="{70FF075F-410E-1742-9B31-0B1F376A3D9F}"/>
    <dgm:cxn modelId="{B6802F51-E4D5-0246-9056-DD1B6FC1B804}" type="presOf" srcId="{588C3961-7409-EF48-9B43-FD1F409C6C71}" destId="{6FC0ABCB-77C9-2C48-9AEE-086C57B80B07}" srcOrd="0" destOrd="0" presId="urn:microsoft.com/office/officeart/2005/8/layout/process1"/>
    <dgm:cxn modelId="{6E366973-A219-D14F-87B6-28CE3773D3D8}" type="presOf" srcId="{E330195C-C29E-A240-AC83-3A21616B6969}" destId="{BCF1B34E-F005-234E-A57C-2A7D2A2D0B65}" srcOrd="1" destOrd="0" presId="urn:microsoft.com/office/officeart/2005/8/layout/process1"/>
    <dgm:cxn modelId="{2FE8E69B-E238-8D4B-91FF-3B6175EE9E8E}" srcId="{C391383B-E841-C344-983B-D2701072D2BC}" destId="{AD6BF8EA-EB55-9846-B4D8-48547CE4923D}" srcOrd="0" destOrd="0" parTransId="{2628F899-63D9-9245-9B47-CA49D72B0E6D}" sibTransId="{588C3961-7409-EF48-9B43-FD1F409C6C71}"/>
    <dgm:cxn modelId="{461843AE-94DB-1B43-BAF4-FC49490BCA43}" type="presOf" srcId="{706D35A2-2EE5-904C-8A1B-10DFF9823ADB}" destId="{5DB37DF1-10C5-9743-BCC8-7C0494486DEE}" srcOrd="0" destOrd="0" presId="urn:microsoft.com/office/officeart/2005/8/layout/process1"/>
    <dgm:cxn modelId="{395866B0-CEB1-2A46-8CA0-6B5AF1721D5D}" type="presOf" srcId="{C391383B-E841-C344-983B-D2701072D2BC}" destId="{29A75E03-5D85-E744-ADF4-3492664A7E7F}" srcOrd="0" destOrd="0" presId="urn:microsoft.com/office/officeart/2005/8/layout/process1"/>
    <dgm:cxn modelId="{811C46B6-3195-6148-9522-232BB51C71F9}" type="presOf" srcId="{B6E8DB4E-6AA1-CA4F-9775-B73B7BFB91BE}" destId="{D00C5E14-259D-0446-B5BF-B0C44893E542}" srcOrd="0" destOrd="0" presId="urn:microsoft.com/office/officeart/2005/8/layout/process1"/>
    <dgm:cxn modelId="{8BED72B9-79D8-EE44-9D34-45D27994DBF4}" type="presOf" srcId="{E330195C-C29E-A240-AC83-3A21616B6969}" destId="{C1864ED1-6E28-6A4A-9A40-C21191CCC2A1}" srcOrd="0" destOrd="0" presId="urn:microsoft.com/office/officeart/2005/8/layout/process1"/>
    <dgm:cxn modelId="{01BF2FC5-F217-6342-B486-F1A0ADE8C6C9}" srcId="{C391383B-E841-C344-983B-D2701072D2BC}" destId="{B6E8DB4E-6AA1-CA4F-9775-B73B7BFB91BE}" srcOrd="2" destOrd="0" parTransId="{3EF60B7D-814E-FF4C-A638-7E0A3012E662}" sibTransId="{E330195C-C29E-A240-AC83-3A21616B6969}"/>
    <dgm:cxn modelId="{B37C7CC8-13AC-3C40-BA51-F2DCD135ACDF}" type="presOf" srcId="{706D35A2-2EE5-904C-8A1B-10DFF9823ADB}" destId="{33C9BB73-68A0-6648-886D-F3430B9F6E90}" srcOrd="1" destOrd="0" presId="urn:microsoft.com/office/officeart/2005/8/layout/process1"/>
    <dgm:cxn modelId="{50E21FD8-0C4C-8849-89F3-27452AA38567}" type="presOf" srcId="{AD6BF8EA-EB55-9846-B4D8-48547CE4923D}" destId="{9BBAD1D4-44BD-4D41-9DCA-E7FFE0237FED}" srcOrd="0" destOrd="0" presId="urn:microsoft.com/office/officeart/2005/8/layout/process1"/>
    <dgm:cxn modelId="{BD3F20D9-947D-8F40-9905-56FDEB630039}" type="presOf" srcId="{5E5A6161-9E1A-D848-832F-130E655B1571}" destId="{BADBC58F-A340-9147-A7A1-D5B0E9964F41}" srcOrd="0" destOrd="0" presId="urn:microsoft.com/office/officeart/2005/8/layout/process1"/>
    <dgm:cxn modelId="{6FA85B35-3452-4047-9A73-18FEC10673EC}" type="presParOf" srcId="{29A75E03-5D85-E744-ADF4-3492664A7E7F}" destId="{9BBAD1D4-44BD-4D41-9DCA-E7FFE0237FED}" srcOrd="0" destOrd="0" presId="urn:microsoft.com/office/officeart/2005/8/layout/process1"/>
    <dgm:cxn modelId="{3E59EBC2-D593-6A4E-9BB5-4E8CECD63443}" type="presParOf" srcId="{29A75E03-5D85-E744-ADF4-3492664A7E7F}" destId="{6FC0ABCB-77C9-2C48-9AEE-086C57B80B07}" srcOrd="1" destOrd="0" presId="urn:microsoft.com/office/officeart/2005/8/layout/process1"/>
    <dgm:cxn modelId="{A8ADFCDA-72B9-844F-9492-720C06C55A40}" type="presParOf" srcId="{6FC0ABCB-77C9-2C48-9AEE-086C57B80B07}" destId="{4CCD59E0-C3DC-3648-97B2-447085528DD2}" srcOrd="0" destOrd="0" presId="urn:microsoft.com/office/officeart/2005/8/layout/process1"/>
    <dgm:cxn modelId="{DE5CCEDC-97A0-454C-B0C9-42BADEA7AE3C}" type="presParOf" srcId="{29A75E03-5D85-E744-ADF4-3492664A7E7F}" destId="{BADBC58F-A340-9147-A7A1-D5B0E9964F41}" srcOrd="2" destOrd="0" presId="urn:microsoft.com/office/officeart/2005/8/layout/process1"/>
    <dgm:cxn modelId="{20A6A8CA-4AF9-FF49-9851-BBBFC8504451}" type="presParOf" srcId="{29A75E03-5D85-E744-ADF4-3492664A7E7F}" destId="{5DB37DF1-10C5-9743-BCC8-7C0494486DEE}" srcOrd="3" destOrd="0" presId="urn:microsoft.com/office/officeart/2005/8/layout/process1"/>
    <dgm:cxn modelId="{AA54BC1B-1027-ED46-806D-4E87F1D57D31}" type="presParOf" srcId="{5DB37DF1-10C5-9743-BCC8-7C0494486DEE}" destId="{33C9BB73-68A0-6648-886D-F3430B9F6E90}" srcOrd="0" destOrd="0" presId="urn:microsoft.com/office/officeart/2005/8/layout/process1"/>
    <dgm:cxn modelId="{A391BBAB-D46F-974B-A974-8F1ED5DA4AF4}" type="presParOf" srcId="{29A75E03-5D85-E744-ADF4-3492664A7E7F}" destId="{D00C5E14-259D-0446-B5BF-B0C44893E542}" srcOrd="4" destOrd="0" presId="urn:microsoft.com/office/officeart/2005/8/layout/process1"/>
    <dgm:cxn modelId="{F11EE7B9-C697-054B-ACDF-7672FF16FE7C}" type="presParOf" srcId="{29A75E03-5D85-E744-ADF4-3492664A7E7F}" destId="{C1864ED1-6E28-6A4A-9A40-C21191CCC2A1}" srcOrd="5" destOrd="0" presId="urn:microsoft.com/office/officeart/2005/8/layout/process1"/>
    <dgm:cxn modelId="{A02FC9A3-8080-4545-BA74-71C2E411B0EF}" type="presParOf" srcId="{C1864ED1-6E28-6A4A-9A40-C21191CCC2A1}" destId="{BCF1B34E-F005-234E-A57C-2A7D2A2D0B65}" srcOrd="0" destOrd="0" presId="urn:microsoft.com/office/officeart/2005/8/layout/process1"/>
    <dgm:cxn modelId="{C1F25C65-FE8C-C14F-97E0-972C5FE179D6}" type="presParOf" srcId="{29A75E03-5D85-E744-ADF4-3492664A7E7F}" destId="{62FA259C-B1F2-9248-8E43-52BD9971F9AB}"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3124779-AAA0-4948-BAC8-BB196A7A1761}" type="doc">
      <dgm:prSet loTypeId="urn:microsoft.com/office/officeart/2005/8/layout/process1" loCatId="" qsTypeId="urn:microsoft.com/office/officeart/2005/8/quickstyle/simple1" qsCatId="simple" csTypeId="urn:microsoft.com/office/officeart/2005/8/colors/accent1_2" csCatId="accent1" phldr="1"/>
      <dgm:spPr/>
    </dgm:pt>
    <dgm:pt modelId="{46F28EF8-23CB-2245-97FB-368B2FE83529}">
      <dgm:prSet phldrT="[Text]"/>
      <dgm:spPr/>
      <dgm:t>
        <a:bodyPr/>
        <a:lstStyle/>
        <a:p>
          <a:r>
            <a:rPr lang="en-US" dirty="0"/>
            <a:t>First-level analysis</a:t>
          </a:r>
        </a:p>
        <a:p>
          <a:r>
            <a:rPr lang="en-US" dirty="0"/>
            <a:t>(= single-subject = time-series analysis)</a:t>
          </a:r>
        </a:p>
      </dgm:t>
    </dgm:pt>
    <dgm:pt modelId="{00BA633F-AC26-B54D-A7AB-9BF9140C3E91}" type="parTrans" cxnId="{A6D40C61-CDE9-F543-8788-8FB5359E5981}">
      <dgm:prSet/>
      <dgm:spPr/>
      <dgm:t>
        <a:bodyPr/>
        <a:lstStyle/>
        <a:p>
          <a:endParaRPr lang="en-US"/>
        </a:p>
      </dgm:t>
    </dgm:pt>
    <dgm:pt modelId="{A7CAC854-A39D-5944-A57E-B1654E4F0735}" type="sibTrans" cxnId="{A6D40C61-CDE9-F543-8788-8FB5359E5981}">
      <dgm:prSet/>
      <dgm:spPr/>
      <dgm:t>
        <a:bodyPr/>
        <a:lstStyle/>
        <a:p>
          <a:endParaRPr lang="en-US" dirty="0"/>
        </a:p>
      </dgm:t>
    </dgm:pt>
    <dgm:pt modelId="{D748F69D-FDB9-BE41-963F-81FADC57FF4E}">
      <dgm:prSet phldrT="[Text]"/>
      <dgm:spPr/>
      <dgm:t>
        <a:bodyPr/>
        <a:lstStyle/>
        <a:p>
          <a:r>
            <a:rPr lang="en-US" dirty="0"/>
            <a:t>Group analysis</a:t>
          </a:r>
        </a:p>
      </dgm:t>
    </dgm:pt>
    <dgm:pt modelId="{24AE3548-307D-F24C-B207-4FE4680744DF}" type="parTrans" cxnId="{2F9C5018-18DA-B249-BD60-24CAD3632B5E}">
      <dgm:prSet/>
      <dgm:spPr/>
      <dgm:t>
        <a:bodyPr/>
        <a:lstStyle/>
        <a:p>
          <a:endParaRPr lang="en-US"/>
        </a:p>
      </dgm:t>
    </dgm:pt>
    <dgm:pt modelId="{D9F6D1C5-C1FC-DA41-AB94-01C87993A8AF}" type="sibTrans" cxnId="{2F9C5018-18DA-B249-BD60-24CAD3632B5E}">
      <dgm:prSet/>
      <dgm:spPr/>
      <dgm:t>
        <a:bodyPr/>
        <a:lstStyle/>
        <a:p>
          <a:endParaRPr lang="en-US"/>
        </a:p>
      </dgm:t>
    </dgm:pt>
    <dgm:pt modelId="{9332BA7C-52C9-D148-BD2D-ADB047E80B34}">
      <dgm:prSet phldrT="[Text]"/>
      <dgm:spPr/>
      <dgm:t>
        <a:bodyPr/>
        <a:lstStyle/>
        <a:p>
          <a:r>
            <a:rPr lang="en-US" dirty="0"/>
            <a:t>Multiple comparison correction</a:t>
          </a:r>
        </a:p>
      </dgm:t>
    </dgm:pt>
    <dgm:pt modelId="{967BEC6A-A906-B342-8210-387FC9D58CB7}" type="parTrans" cxnId="{F4C6FD8D-E7BC-1042-96DC-0C9E6EDAE424}">
      <dgm:prSet/>
      <dgm:spPr/>
      <dgm:t>
        <a:bodyPr/>
        <a:lstStyle/>
        <a:p>
          <a:endParaRPr lang="en-US"/>
        </a:p>
      </dgm:t>
    </dgm:pt>
    <dgm:pt modelId="{0B37C6A8-413F-9D45-9C9C-DFE0CEA7AE51}" type="sibTrans" cxnId="{F4C6FD8D-E7BC-1042-96DC-0C9E6EDAE424}">
      <dgm:prSet/>
      <dgm:spPr/>
      <dgm:t>
        <a:bodyPr/>
        <a:lstStyle/>
        <a:p>
          <a:endParaRPr lang="en-US"/>
        </a:p>
      </dgm:t>
    </dgm:pt>
    <dgm:pt modelId="{0AFC373D-6293-9545-84D3-E8E94E4DB292}" type="pres">
      <dgm:prSet presAssocID="{F3124779-AAA0-4948-BAC8-BB196A7A1761}" presName="Name0" presStyleCnt="0">
        <dgm:presLayoutVars>
          <dgm:dir/>
          <dgm:resizeHandles val="exact"/>
        </dgm:presLayoutVars>
      </dgm:prSet>
      <dgm:spPr/>
    </dgm:pt>
    <dgm:pt modelId="{8939428B-8720-1545-BF3C-349F047ADCD1}" type="pres">
      <dgm:prSet presAssocID="{46F28EF8-23CB-2245-97FB-368B2FE83529}" presName="node" presStyleLbl="node1" presStyleIdx="0" presStyleCnt="3">
        <dgm:presLayoutVars>
          <dgm:bulletEnabled val="1"/>
        </dgm:presLayoutVars>
      </dgm:prSet>
      <dgm:spPr/>
    </dgm:pt>
    <dgm:pt modelId="{638D949C-312A-184E-AE45-1BCA24B8DD5B}" type="pres">
      <dgm:prSet presAssocID="{A7CAC854-A39D-5944-A57E-B1654E4F0735}" presName="sibTrans" presStyleLbl="sibTrans2D1" presStyleIdx="0" presStyleCnt="2"/>
      <dgm:spPr/>
    </dgm:pt>
    <dgm:pt modelId="{2C20E99A-7D23-A142-ABEC-6742525EFEAB}" type="pres">
      <dgm:prSet presAssocID="{A7CAC854-A39D-5944-A57E-B1654E4F0735}" presName="connectorText" presStyleLbl="sibTrans2D1" presStyleIdx="0" presStyleCnt="2"/>
      <dgm:spPr/>
    </dgm:pt>
    <dgm:pt modelId="{2F2DFC9A-2360-2B40-B297-BA48E8CF987A}" type="pres">
      <dgm:prSet presAssocID="{D748F69D-FDB9-BE41-963F-81FADC57FF4E}" presName="node" presStyleLbl="node1" presStyleIdx="1" presStyleCnt="3">
        <dgm:presLayoutVars>
          <dgm:bulletEnabled val="1"/>
        </dgm:presLayoutVars>
      </dgm:prSet>
      <dgm:spPr/>
    </dgm:pt>
    <dgm:pt modelId="{72CB8961-826F-804E-A49B-23A68946513B}" type="pres">
      <dgm:prSet presAssocID="{D9F6D1C5-C1FC-DA41-AB94-01C87993A8AF}" presName="sibTrans" presStyleLbl="sibTrans2D1" presStyleIdx="1" presStyleCnt="2"/>
      <dgm:spPr/>
    </dgm:pt>
    <dgm:pt modelId="{4D695506-DAE1-4649-92EA-E73DBED8444E}" type="pres">
      <dgm:prSet presAssocID="{D9F6D1C5-C1FC-DA41-AB94-01C87993A8AF}" presName="connectorText" presStyleLbl="sibTrans2D1" presStyleIdx="1" presStyleCnt="2"/>
      <dgm:spPr/>
    </dgm:pt>
    <dgm:pt modelId="{87747418-6FE3-DE42-AC13-BF69DC7A60B5}" type="pres">
      <dgm:prSet presAssocID="{9332BA7C-52C9-D148-BD2D-ADB047E80B34}" presName="node" presStyleLbl="node1" presStyleIdx="2" presStyleCnt="3">
        <dgm:presLayoutVars>
          <dgm:bulletEnabled val="1"/>
        </dgm:presLayoutVars>
      </dgm:prSet>
      <dgm:spPr/>
    </dgm:pt>
  </dgm:ptLst>
  <dgm:cxnLst>
    <dgm:cxn modelId="{4400C807-4036-4F47-B6F8-22FCCAF73FBA}" type="presOf" srcId="{46F28EF8-23CB-2245-97FB-368B2FE83529}" destId="{8939428B-8720-1545-BF3C-349F047ADCD1}" srcOrd="0" destOrd="0" presId="urn:microsoft.com/office/officeart/2005/8/layout/process1"/>
    <dgm:cxn modelId="{2F9C5018-18DA-B249-BD60-24CAD3632B5E}" srcId="{F3124779-AAA0-4948-BAC8-BB196A7A1761}" destId="{D748F69D-FDB9-BE41-963F-81FADC57FF4E}" srcOrd="1" destOrd="0" parTransId="{24AE3548-307D-F24C-B207-4FE4680744DF}" sibTransId="{D9F6D1C5-C1FC-DA41-AB94-01C87993A8AF}"/>
    <dgm:cxn modelId="{0A6ADB1D-0AEB-1347-BEDA-9D81F4BEBCC6}" type="presOf" srcId="{F3124779-AAA0-4948-BAC8-BB196A7A1761}" destId="{0AFC373D-6293-9545-84D3-E8E94E4DB292}" srcOrd="0" destOrd="0" presId="urn:microsoft.com/office/officeart/2005/8/layout/process1"/>
    <dgm:cxn modelId="{32C06F2F-0D26-844F-B87E-250A7B94D5A3}" type="presOf" srcId="{A7CAC854-A39D-5944-A57E-B1654E4F0735}" destId="{638D949C-312A-184E-AE45-1BCA24B8DD5B}" srcOrd="0" destOrd="0" presId="urn:microsoft.com/office/officeart/2005/8/layout/process1"/>
    <dgm:cxn modelId="{A6D40C61-CDE9-F543-8788-8FB5359E5981}" srcId="{F3124779-AAA0-4948-BAC8-BB196A7A1761}" destId="{46F28EF8-23CB-2245-97FB-368B2FE83529}" srcOrd="0" destOrd="0" parTransId="{00BA633F-AC26-B54D-A7AB-9BF9140C3E91}" sibTransId="{A7CAC854-A39D-5944-A57E-B1654E4F0735}"/>
    <dgm:cxn modelId="{2C0DE34C-452A-A04D-9E8E-A6C091EC1861}" type="presOf" srcId="{9332BA7C-52C9-D148-BD2D-ADB047E80B34}" destId="{87747418-6FE3-DE42-AC13-BF69DC7A60B5}" srcOrd="0" destOrd="0" presId="urn:microsoft.com/office/officeart/2005/8/layout/process1"/>
    <dgm:cxn modelId="{95B15D6E-49B3-1944-9BAE-2C8979ED0B08}" type="presOf" srcId="{A7CAC854-A39D-5944-A57E-B1654E4F0735}" destId="{2C20E99A-7D23-A142-ABEC-6742525EFEAB}" srcOrd="1" destOrd="0" presId="urn:microsoft.com/office/officeart/2005/8/layout/process1"/>
    <dgm:cxn modelId="{F4C6FD8D-E7BC-1042-96DC-0C9E6EDAE424}" srcId="{F3124779-AAA0-4948-BAC8-BB196A7A1761}" destId="{9332BA7C-52C9-D148-BD2D-ADB047E80B34}" srcOrd="2" destOrd="0" parTransId="{967BEC6A-A906-B342-8210-387FC9D58CB7}" sibTransId="{0B37C6A8-413F-9D45-9C9C-DFE0CEA7AE51}"/>
    <dgm:cxn modelId="{91430E98-E17E-614B-96A2-3CCE50B1D2A6}" type="presOf" srcId="{D748F69D-FDB9-BE41-963F-81FADC57FF4E}" destId="{2F2DFC9A-2360-2B40-B297-BA48E8CF987A}" srcOrd="0" destOrd="0" presId="urn:microsoft.com/office/officeart/2005/8/layout/process1"/>
    <dgm:cxn modelId="{8D3E05CE-BDFE-E949-BB54-B0FAA9BCBD77}" type="presOf" srcId="{D9F6D1C5-C1FC-DA41-AB94-01C87993A8AF}" destId="{72CB8961-826F-804E-A49B-23A68946513B}" srcOrd="0" destOrd="0" presId="urn:microsoft.com/office/officeart/2005/8/layout/process1"/>
    <dgm:cxn modelId="{C05BDAD4-2903-904C-86A3-8F2F5109799C}" type="presOf" srcId="{D9F6D1C5-C1FC-DA41-AB94-01C87993A8AF}" destId="{4D695506-DAE1-4649-92EA-E73DBED8444E}" srcOrd="1" destOrd="0" presId="urn:microsoft.com/office/officeart/2005/8/layout/process1"/>
    <dgm:cxn modelId="{4AEC04F6-326A-CC41-BE18-84A1A38FB3C0}" type="presParOf" srcId="{0AFC373D-6293-9545-84D3-E8E94E4DB292}" destId="{8939428B-8720-1545-BF3C-349F047ADCD1}" srcOrd="0" destOrd="0" presId="urn:microsoft.com/office/officeart/2005/8/layout/process1"/>
    <dgm:cxn modelId="{E23CAFD7-BFF2-5A44-9E0E-13B5B7A813E1}" type="presParOf" srcId="{0AFC373D-6293-9545-84D3-E8E94E4DB292}" destId="{638D949C-312A-184E-AE45-1BCA24B8DD5B}" srcOrd="1" destOrd="0" presId="urn:microsoft.com/office/officeart/2005/8/layout/process1"/>
    <dgm:cxn modelId="{6260F969-D45B-2144-A71F-3AADFC4189F1}" type="presParOf" srcId="{638D949C-312A-184E-AE45-1BCA24B8DD5B}" destId="{2C20E99A-7D23-A142-ABEC-6742525EFEAB}" srcOrd="0" destOrd="0" presId="urn:microsoft.com/office/officeart/2005/8/layout/process1"/>
    <dgm:cxn modelId="{639B8FBD-DD97-D243-B455-BC7DB5C69C64}" type="presParOf" srcId="{0AFC373D-6293-9545-84D3-E8E94E4DB292}" destId="{2F2DFC9A-2360-2B40-B297-BA48E8CF987A}" srcOrd="2" destOrd="0" presId="urn:microsoft.com/office/officeart/2005/8/layout/process1"/>
    <dgm:cxn modelId="{FFB5A0C6-F8A3-3445-ACD1-B17109105310}" type="presParOf" srcId="{0AFC373D-6293-9545-84D3-E8E94E4DB292}" destId="{72CB8961-826F-804E-A49B-23A68946513B}" srcOrd="3" destOrd="0" presId="urn:microsoft.com/office/officeart/2005/8/layout/process1"/>
    <dgm:cxn modelId="{CCC601EB-3FDA-844B-BA3A-E73F0E443DF5}" type="presParOf" srcId="{72CB8961-826F-804E-A49B-23A68946513B}" destId="{4D695506-DAE1-4649-92EA-E73DBED8444E}" srcOrd="0" destOrd="0" presId="urn:microsoft.com/office/officeart/2005/8/layout/process1"/>
    <dgm:cxn modelId="{B51DFE48-3E72-9642-A3C9-1A54A4190E38}" type="presParOf" srcId="{0AFC373D-6293-9545-84D3-E8E94E4DB292}" destId="{87747418-6FE3-DE42-AC13-BF69DC7A60B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C9B89A5-93C5-8647-9B26-846C2485D829}" type="doc">
      <dgm:prSet loTypeId="urn:microsoft.com/office/officeart/2005/8/layout/process1" loCatId="" qsTypeId="urn:microsoft.com/office/officeart/2005/8/quickstyle/simple1" qsCatId="simple" csTypeId="urn:microsoft.com/office/officeart/2005/8/colors/accent1_2" csCatId="accent1" phldr="1"/>
      <dgm:spPr/>
    </dgm:pt>
    <dgm:pt modelId="{B3A408AD-2CAC-274F-8F28-08AFE4837AF9}">
      <dgm:prSet phldrT="[Text]"/>
      <dgm:spPr/>
      <dgm:t>
        <a:bodyPr/>
        <a:lstStyle/>
        <a:p>
          <a:r>
            <a:rPr lang="en-US" dirty="0"/>
            <a:t>Build a prediction about the signal</a:t>
          </a:r>
        </a:p>
      </dgm:t>
    </dgm:pt>
    <dgm:pt modelId="{D9A7E91A-082E-A04F-9A1E-A691699F522F}" type="parTrans" cxnId="{C3EE6140-DB23-5946-A512-49E41C0B445E}">
      <dgm:prSet/>
      <dgm:spPr/>
      <dgm:t>
        <a:bodyPr/>
        <a:lstStyle/>
        <a:p>
          <a:endParaRPr lang="en-US"/>
        </a:p>
      </dgm:t>
    </dgm:pt>
    <dgm:pt modelId="{3850D943-9A36-A042-86CF-FE9FFA1E3E64}" type="sibTrans" cxnId="{C3EE6140-DB23-5946-A512-49E41C0B445E}">
      <dgm:prSet/>
      <dgm:spPr/>
      <dgm:t>
        <a:bodyPr/>
        <a:lstStyle/>
        <a:p>
          <a:endParaRPr lang="en-US"/>
        </a:p>
      </dgm:t>
    </dgm:pt>
    <dgm:pt modelId="{41EE2E17-F7D3-CF4E-8C35-1AE0DE84B687}">
      <dgm:prSet phldrT="[Text]"/>
      <dgm:spPr/>
      <dgm:t>
        <a:bodyPr/>
        <a:lstStyle/>
        <a:p>
          <a:r>
            <a:rPr lang="en-US" dirty="0"/>
            <a:t>Fit prediction to actual data</a:t>
          </a:r>
        </a:p>
      </dgm:t>
    </dgm:pt>
    <dgm:pt modelId="{8749F589-8164-D746-83D5-1B499E29214A}" type="parTrans" cxnId="{3A98F99E-887E-B541-AC33-0550F6917682}">
      <dgm:prSet/>
      <dgm:spPr/>
      <dgm:t>
        <a:bodyPr/>
        <a:lstStyle/>
        <a:p>
          <a:endParaRPr lang="en-US"/>
        </a:p>
      </dgm:t>
    </dgm:pt>
    <dgm:pt modelId="{F55BCFEC-CF1D-3442-8284-ED0EE943D35F}" type="sibTrans" cxnId="{3A98F99E-887E-B541-AC33-0550F6917682}">
      <dgm:prSet/>
      <dgm:spPr/>
      <dgm:t>
        <a:bodyPr/>
        <a:lstStyle/>
        <a:p>
          <a:endParaRPr lang="en-US"/>
        </a:p>
      </dgm:t>
    </dgm:pt>
    <dgm:pt modelId="{AF307F2F-3E11-BA49-B4D4-97E303D9DD89}">
      <dgm:prSet phldrT="[Text]"/>
      <dgm:spPr/>
      <dgm:t>
        <a:bodyPr/>
        <a:lstStyle/>
        <a:p>
          <a:r>
            <a:rPr lang="en-US" dirty="0"/>
            <a:t>If it fits nicely – there is activation!</a:t>
          </a:r>
        </a:p>
      </dgm:t>
    </dgm:pt>
    <dgm:pt modelId="{628E8593-DC04-574B-A070-EA00844E6796}" type="parTrans" cxnId="{99AAED56-105F-0446-97EB-3FC7026B7008}">
      <dgm:prSet/>
      <dgm:spPr/>
      <dgm:t>
        <a:bodyPr/>
        <a:lstStyle/>
        <a:p>
          <a:endParaRPr lang="en-US"/>
        </a:p>
      </dgm:t>
    </dgm:pt>
    <dgm:pt modelId="{33B3CC08-6AD8-494A-B541-0CE980C7631B}" type="sibTrans" cxnId="{99AAED56-105F-0446-97EB-3FC7026B7008}">
      <dgm:prSet/>
      <dgm:spPr/>
      <dgm:t>
        <a:bodyPr/>
        <a:lstStyle/>
        <a:p>
          <a:endParaRPr lang="en-US"/>
        </a:p>
      </dgm:t>
    </dgm:pt>
    <dgm:pt modelId="{4D1433FF-D7C9-C946-80D0-1D7E4880BD32}" type="pres">
      <dgm:prSet presAssocID="{7C9B89A5-93C5-8647-9B26-846C2485D829}" presName="Name0" presStyleCnt="0">
        <dgm:presLayoutVars>
          <dgm:dir/>
          <dgm:resizeHandles val="exact"/>
        </dgm:presLayoutVars>
      </dgm:prSet>
      <dgm:spPr/>
    </dgm:pt>
    <dgm:pt modelId="{2E0015AD-DA24-BB44-B9D1-5CE9240D178D}" type="pres">
      <dgm:prSet presAssocID="{B3A408AD-2CAC-274F-8F28-08AFE4837AF9}" presName="node" presStyleLbl="node1" presStyleIdx="0" presStyleCnt="3">
        <dgm:presLayoutVars>
          <dgm:bulletEnabled val="1"/>
        </dgm:presLayoutVars>
      </dgm:prSet>
      <dgm:spPr/>
    </dgm:pt>
    <dgm:pt modelId="{D0CAEA2A-7D8E-1542-9051-E087B1067A12}" type="pres">
      <dgm:prSet presAssocID="{3850D943-9A36-A042-86CF-FE9FFA1E3E64}" presName="sibTrans" presStyleLbl="sibTrans2D1" presStyleIdx="0" presStyleCnt="2"/>
      <dgm:spPr/>
    </dgm:pt>
    <dgm:pt modelId="{A4AD891F-A14B-284F-A3A4-B30B03CDB0A4}" type="pres">
      <dgm:prSet presAssocID="{3850D943-9A36-A042-86CF-FE9FFA1E3E64}" presName="connectorText" presStyleLbl="sibTrans2D1" presStyleIdx="0" presStyleCnt="2"/>
      <dgm:spPr/>
    </dgm:pt>
    <dgm:pt modelId="{8DC80799-92AB-8C4B-8A4F-70234CAD5CBD}" type="pres">
      <dgm:prSet presAssocID="{41EE2E17-F7D3-CF4E-8C35-1AE0DE84B687}" presName="node" presStyleLbl="node1" presStyleIdx="1" presStyleCnt="3">
        <dgm:presLayoutVars>
          <dgm:bulletEnabled val="1"/>
        </dgm:presLayoutVars>
      </dgm:prSet>
      <dgm:spPr/>
    </dgm:pt>
    <dgm:pt modelId="{29D8945F-3D54-FC44-9454-11744E4BD1A1}" type="pres">
      <dgm:prSet presAssocID="{F55BCFEC-CF1D-3442-8284-ED0EE943D35F}" presName="sibTrans" presStyleLbl="sibTrans2D1" presStyleIdx="1" presStyleCnt="2"/>
      <dgm:spPr/>
    </dgm:pt>
    <dgm:pt modelId="{2FDDE6BC-E596-6A44-8732-E059E80C9BEA}" type="pres">
      <dgm:prSet presAssocID="{F55BCFEC-CF1D-3442-8284-ED0EE943D35F}" presName="connectorText" presStyleLbl="sibTrans2D1" presStyleIdx="1" presStyleCnt="2"/>
      <dgm:spPr/>
    </dgm:pt>
    <dgm:pt modelId="{3CE49FC7-A3FC-E747-9758-980657CC0CB2}" type="pres">
      <dgm:prSet presAssocID="{AF307F2F-3E11-BA49-B4D4-97E303D9DD89}" presName="node" presStyleLbl="node1" presStyleIdx="2" presStyleCnt="3">
        <dgm:presLayoutVars>
          <dgm:bulletEnabled val="1"/>
        </dgm:presLayoutVars>
      </dgm:prSet>
      <dgm:spPr/>
    </dgm:pt>
  </dgm:ptLst>
  <dgm:cxnLst>
    <dgm:cxn modelId="{89493821-B207-BD48-A363-B5F147DE49BF}" type="presOf" srcId="{3850D943-9A36-A042-86CF-FE9FFA1E3E64}" destId="{A4AD891F-A14B-284F-A3A4-B30B03CDB0A4}" srcOrd="1" destOrd="0" presId="urn:microsoft.com/office/officeart/2005/8/layout/process1"/>
    <dgm:cxn modelId="{52404C2E-CF98-CD45-9F13-678B24566511}" type="presOf" srcId="{F55BCFEC-CF1D-3442-8284-ED0EE943D35F}" destId="{2FDDE6BC-E596-6A44-8732-E059E80C9BEA}" srcOrd="1" destOrd="0" presId="urn:microsoft.com/office/officeart/2005/8/layout/process1"/>
    <dgm:cxn modelId="{720CCC3F-F93C-F742-978E-CF8368473FB7}" type="presOf" srcId="{F55BCFEC-CF1D-3442-8284-ED0EE943D35F}" destId="{29D8945F-3D54-FC44-9454-11744E4BD1A1}" srcOrd="0" destOrd="0" presId="urn:microsoft.com/office/officeart/2005/8/layout/process1"/>
    <dgm:cxn modelId="{C3EE6140-DB23-5946-A512-49E41C0B445E}" srcId="{7C9B89A5-93C5-8647-9B26-846C2485D829}" destId="{B3A408AD-2CAC-274F-8F28-08AFE4837AF9}" srcOrd="0" destOrd="0" parTransId="{D9A7E91A-082E-A04F-9A1E-A691699F522F}" sibTransId="{3850D943-9A36-A042-86CF-FE9FFA1E3E64}"/>
    <dgm:cxn modelId="{99AAED56-105F-0446-97EB-3FC7026B7008}" srcId="{7C9B89A5-93C5-8647-9B26-846C2485D829}" destId="{AF307F2F-3E11-BA49-B4D4-97E303D9DD89}" srcOrd="2" destOrd="0" parTransId="{628E8593-DC04-574B-A070-EA00844E6796}" sibTransId="{33B3CC08-6AD8-494A-B541-0CE980C7631B}"/>
    <dgm:cxn modelId="{E34AC485-3CF1-324A-900B-9F26740417AA}" type="presOf" srcId="{41EE2E17-F7D3-CF4E-8C35-1AE0DE84B687}" destId="{8DC80799-92AB-8C4B-8A4F-70234CAD5CBD}" srcOrd="0" destOrd="0" presId="urn:microsoft.com/office/officeart/2005/8/layout/process1"/>
    <dgm:cxn modelId="{CE90ED8C-5C0E-7A4E-9AA9-2A3F78AEB83F}" type="presOf" srcId="{AF307F2F-3E11-BA49-B4D4-97E303D9DD89}" destId="{3CE49FC7-A3FC-E747-9758-980657CC0CB2}" srcOrd="0" destOrd="0" presId="urn:microsoft.com/office/officeart/2005/8/layout/process1"/>
    <dgm:cxn modelId="{584E8F8E-64B5-8F49-9C09-C4DBD3815283}" type="presOf" srcId="{7C9B89A5-93C5-8647-9B26-846C2485D829}" destId="{4D1433FF-D7C9-C946-80D0-1D7E4880BD32}" srcOrd="0" destOrd="0" presId="urn:microsoft.com/office/officeart/2005/8/layout/process1"/>
    <dgm:cxn modelId="{3A98F99E-887E-B541-AC33-0550F6917682}" srcId="{7C9B89A5-93C5-8647-9B26-846C2485D829}" destId="{41EE2E17-F7D3-CF4E-8C35-1AE0DE84B687}" srcOrd="1" destOrd="0" parTransId="{8749F589-8164-D746-83D5-1B499E29214A}" sibTransId="{F55BCFEC-CF1D-3442-8284-ED0EE943D35F}"/>
    <dgm:cxn modelId="{9041FDBC-1936-0942-819F-A6AD3C151C7D}" type="presOf" srcId="{B3A408AD-2CAC-274F-8F28-08AFE4837AF9}" destId="{2E0015AD-DA24-BB44-B9D1-5CE9240D178D}" srcOrd="0" destOrd="0" presId="urn:microsoft.com/office/officeart/2005/8/layout/process1"/>
    <dgm:cxn modelId="{C6F95BCF-2EA5-9D41-887C-2B716B33D35D}" type="presOf" srcId="{3850D943-9A36-A042-86CF-FE9FFA1E3E64}" destId="{D0CAEA2A-7D8E-1542-9051-E087B1067A12}" srcOrd="0" destOrd="0" presId="urn:microsoft.com/office/officeart/2005/8/layout/process1"/>
    <dgm:cxn modelId="{95720B21-C1D8-7945-A16F-11BCA52B3BC0}" type="presParOf" srcId="{4D1433FF-D7C9-C946-80D0-1D7E4880BD32}" destId="{2E0015AD-DA24-BB44-B9D1-5CE9240D178D}" srcOrd="0" destOrd="0" presId="urn:microsoft.com/office/officeart/2005/8/layout/process1"/>
    <dgm:cxn modelId="{D75A4D87-9190-A948-B916-449C6B67DD07}" type="presParOf" srcId="{4D1433FF-D7C9-C946-80D0-1D7E4880BD32}" destId="{D0CAEA2A-7D8E-1542-9051-E087B1067A12}" srcOrd="1" destOrd="0" presId="urn:microsoft.com/office/officeart/2005/8/layout/process1"/>
    <dgm:cxn modelId="{B0B49626-4C0D-2647-B7C8-8D4850A18FBE}" type="presParOf" srcId="{D0CAEA2A-7D8E-1542-9051-E087B1067A12}" destId="{A4AD891F-A14B-284F-A3A4-B30B03CDB0A4}" srcOrd="0" destOrd="0" presId="urn:microsoft.com/office/officeart/2005/8/layout/process1"/>
    <dgm:cxn modelId="{DC07F1F0-98E1-FD4E-89E4-9E36FD8F0706}" type="presParOf" srcId="{4D1433FF-D7C9-C946-80D0-1D7E4880BD32}" destId="{8DC80799-92AB-8C4B-8A4F-70234CAD5CBD}" srcOrd="2" destOrd="0" presId="urn:microsoft.com/office/officeart/2005/8/layout/process1"/>
    <dgm:cxn modelId="{E55458DD-1F0A-9448-B91B-E3571DFC19CA}" type="presParOf" srcId="{4D1433FF-D7C9-C946-80D0-1D7E4880BD32}" destId="{29D8945F-3D54-FC44-9454-11744E4BD1A1}" srcOrd="3" destOrd="0" presId="urn:microsoft.com/office/officeart/2005/8/layout/process1"/>
    <dgm:cxn modelId="{C92AB605-5416-F840-8CF9-441507B8D33A}" type="presParOf" srcId="{29D8945F-3D54-FC44-9454-11744E4BD1A1}" destId="{2FDDE6BC-E596-6A44-8732-E059E80C9BEA}" srcOrd="0" destOrd="0" presId="urn:microsoft.com/office/officeart/2005/8/layout/process1"/>
    <dgm:cxn modelId="{402F34D7-B48C-774C-951A-30D0C906D4CC}" type="presParOf" srcId="{4D1433FF-D7C9-C946-80D0-1D7E4880BD32}" destId="{3CE49FC7-A3FC-E747-9758-980657CC0CB2}"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669CAF-9D12-5848-B073-1A23A1830D9A}">
      <dsp:nvSpPr>
        <dsp:cNvPr id="0" name=""/>
        <dsp:cNvSpPr/>
      </dsp:nvSpPr>
      <dsp:spPr>
        <a:xfrm>
          <a:off x="7233" y="1614418"/>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a:t>Single-subject preprocessing</a:t>
          </a:r>
        </a:p>
      </dsp:txBody>
      <dsp:txXfrm>
        <a:off x="45225" y="1652410"/>
        <a:ext cx="2085893" cy="1221142"/>
      </dsp:txXfrm>
    </dsp:sp>
    <dsp:sp modelId="{FE1A97F5-6649-F844-9F10-94DE3474017E}">
      <dsp:nvSpPr>
        <dsp:cNvPr id="0" name=""/>
        <dsp:cNvSpPr/>
      </dsp:nvSpPr>
      <dsp:spPr>
        <a:xfrm>
          <a:off x="2385298" y="1994908"/>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85298" y="2102137"/>
        <a:ext cx="320822" cy="321687"/>
      </dsp:txXfrm>
    </dsp:sp>
    <dsp:sp modelId="{E411B657-3F01-DE48-8694-3FC799ABA714}">
      <dsp:nvSpPr>
        <dsp:cNvPr id="0" name=""/>
        <dsp:cNvSpPr/>
      </dsp:nvSpPr>
      <dsp:spPr>
        <a:xfrm>
          <a:off x="3033861" y="1614418"/>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Single-subject analysis</a:t>
          </a:r>
        </a:p>
        <a:p>
          <a:pPr marL="0" lvl="0" indent="0" algn="ctr" defTabSz="933450" rtl="0">
            <a:lnSpc>
              <a:spcPct val="90000"/>
            </a:lnSpc>
            <a:spcBef>
              <a:spcPct val="0"/>
            </a:spcBef>
            <a:spcAft>
              <a:spcPct val="35000"/>
            </a:spcAft>
            <a:buNone/>
          </a:pPr>
          <a:r>
            <a:rPr lang="en-US" sz="2100" kern="1200" dirty="0"/>
            <a:t>(1</a:t>
          </a:r>
          <a:r>
            <a:rPr lang="en-US" sz="2100" kern="1200" baseline="30000" dirty="0"/>
            <a:t>st</a:t>
          </a:r>
          <a:r>
            <a:rPr lang="en-US" sz="2100" kern="1200" dirty="0"/>
            <a:t> level analysis)</a:t>
          </a:r>
        </a:p>
      </dsp:txBody>
      <dsp:txXfrm>
        <a:off x="3071853" y="1652410"/>
        <a:ext cx="2085893" cy="1221142"/>
      </dsp:txXfrm>
    </dsp:sp>
    <dsp:sp modelId="{82CF3E67-8795-074B-8185-2E324ECAA388}">
      <dsp:nvSpPr>
        <dsp:cNvPr id="0" name=""/>
        <dsp:cNvSpPr/>
      </dsp:nvSpPr>
      <dsp:spPr>
        <a:xfrm>
          <a:off x="5411926" y="1994908"/>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411926" y="2102137"/>
        <a:ext cx="320822" cy="321687"/>
      </dsp:txXfrm>
    </dsp:sp>
    <dsp:sp modelId="{253B78ED-9B68-B349-A293-9432B272B89C}">
      <dsp:nvSpPr>
        <dsp:cNvPr id="0" name=""/>
        <dsp:cNvSpPr/>
      </dsp:nvSpPr>
      <dsp:spPr>
        <a:xfrm>
          <a:off x="6060489" y="1614418"/>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en-US" sz="2100" kern="1200" dirty="0"/>
            <a:t>Group analysis</a:t>
          </a:r>
        </a:p>
        <a:p>
          <a:pPr marL="0" lvl="0" indent="0" algn="ctr" defTabSz="933450" rtl="0">
            <a:lnSpc>
              <a:spcPct val="90000"/>
            </a:lnSpc>
            <a:spcBef>
              <a:spcPct val="0"/>
            </a:spcBef>
            <a:spcAft>
              <a:spcPct val="35000"/>
            </a:spcAft>
            <a:buNone/>
          </a:pPr>
          <a:r>
            <a:rPr lang="en-US" sz="2100" kern="1200" dirty="0"/>
            <a:t>(2</a:t>
          </a:r>
          <a:r>
            <a:rPr lang="en-US" sz="2100" kern="1200" baseline="30000" dirty="0"/>
            <a:t>nd</a:t>
          </a:r>
          <a:r>
            <a:rPr lang="en-US" sz="2100" kern="1200" dirty="0"/>
            <a:t> level analysis)</a:t>
          </a:r>
        </a:p>
      </dsp:txBody>
      <dsp:txXfrm>
        <a:off x="6098481" y="1652410"/>
        <a:ext cx="2085893" cy="12211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45697-2A25-5441-8462-F042A2D73CF1}">
      <dsp:nvSpPr>
        <dsp:cNvPr id="0" name=""/>
        <dsp:cNvSpPr/>
      </dsp:nvSpPr>
      <dsp:spPr>
        <a:xfrm>
          <a:off x="2567374" y="4"/>
          <a:ext cx="3094850" cy="859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Y = X</a:t>
          </a:r>
          <a:r>
            <a:rPr lang="en-US" sz="3000" b="1" kern="1200" dirty="0">
              <a:latin typeface="Lucida Grande"/>
              <a:ea typeface="Lucida Grande"/>
              <a:cs typeface="Lucida Grande"/>
            </a:rPr>
            <a:t>β </a:t>
          </a:r>
          <a:r>
            <a:rPr lang="en-US" sz="3000" kern="1200" dirty="0"/>
            <a:t>+ e</a:t>
          </a:r>
        </a:p>
      </dsp:txBody>
      <dsp:txXfrm>
        <a:off x="2592553" y="25183"/>
        <a:ext cx="3044492" cy="809309"/>
      </dsp:txXfrm>
    </dsp:sp>
    <dsp:sp modelId="{035DD0B4-F905-2846-8B20-7D4A9B8BE02A}">
      <dsp:nvSpPr>
        <dsp:cNvPr id="0" name=""/>
        <dsp:cNvSpPr/>
      </dsp:nvSpPr>
      <dsp:spPr>
        <a:xfrm rot="5400000">
          <a:off x="3953612" y="881164"/>
          <a:ext cx="322375" cy="3868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998745" y="913401"/>
        <a:ext cx="232110" cy="225663"/>
      </dsp:txXfrm>
    </dsp:sp>
    <dsp:sp modelId="{72213039-DB2F-554C-B8CF-621B60CFA722}">
      <dsp:nvSpPr>
        <dsp:cNvPr id="0" name=""/>
        <dsp:cNvSpPr/>
      </dsp:nvSpPr>
      <dsp:spPr>
        <a:xfrm>
          <a:off x="2576744" y="1289506"/>
          <a:ext cx="3076111" cy="85966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dirty="0">
              <a:latin typeface="Lucida Grande"/>
              <a:ea typeface="Lucida Grande"/>
              <a:cs typeface="Lucida Grande"/>
            </a:rPr>
            <a:t>β</a:t>
          </a:r>
          <a:r>
            <a:rPr lang="en-US" sz="3000" b="0" kern="1200" dirty="0">
              <a:latin typeface="Lucida Grande"/>
              <a:ea typeface="Lucida Grande"/>
              <a:cs typeface="Lucida Grande"/>
            </a:rPr>
            <a:t> =  (X</a:t>
          </a:r>
          <a:r>
            <a:rPr lang="en-US" sz="3000" b="0" kern="1200" baseline="30000" dirty="0">
              <a:latin typeface="Lucida Grande"/>
              <a:ea typeface="Lucida Grande"/>
              <a:cs typeface="Lucida Grande"/>
            </a:rPr>
            <a:t>T</a:t>
          </a:r>
          <a:r>
            <a:rPr lang="en-US" sz="3000" b="0" kern="1200" dirty="0">
              <a:latin typeface="Lucida Grande"/>
              <a:ea typeface="Lucida Grande"/>
              <a:cs typeface="Lucida Grande"/>
            </a:rPr>
            <a:t>X)</a:t>
          </a:r>
          <a:r>
            <a:rPr lang="en-US" sz="3000" b="0" kern="1200" baseline="30000" dirty="0">
              <a:latin typeface="Lucida Grande"/>
              <a:ea typeface="Lucida Grande"/>
              <a:cs typeface="Lucida Grande"/>
            </a:rPr>
            <a:t>-1</a:t>
          </a:r>
          <a:r>
            <a:rPr lang="en-US" sz="3000" b="0" kern="1200" dirty="0">
              <a:latin typeface="Lucida Grande"/>
              <a:ea typeface="Lucida Grande"/>
              <a:cs typeface="Lucida Grande"/>
            </a:rPr>
            <a:t>X</a:t>
          </a:r>
          <a:r>
            <a:rPr lang="en-US" sz="3000" b="0" kern="1200" baseline="30000" dirty="0">
              <a:latin typeface="Lucida Grande"/>
              <a:ea typeface="Lucida Grande"/>
              <a:cs typeface="Lucida Grande"/>
            </a:rPr>
            <a:t>T</a:t>
          </a:r>
          <a:r>
            <a:rPr lang="en-US" sz="3000" b="0" kern="1200" dirty="0">
              <a:latin typeface="Lucida Grande"/>
              <a:ea typeface="Lucida Grande"/>
              <a:cs typeface="Lucida Grande"/>
            </a:rPr>
            <a:t>y</a:t>
          </a:r>
          <a:endParaRPr lang="en-US" sz="3000" b="0" kern="1200" dirty="0"/>
        </a:p>
      </dsp:txBody>
      <dsp:txXfrm>
        <a:off x="2601923" y="1314685"/>
        <a:ext cx="3025753" cy="809309"/>
      </dsp:txXfrm>
    </dsp:sp>
    <dsp:sp modelId="{4228F11A-8AFE-6C45-9AAE-279A3DC60D25}">
      <dsp:nvSpPr>
        <dsp:cNvPr id="0" name=""/>
        <dsp:cNvSpPr/>
      </dsp:nvSpPr>
      <dsp:spPr>
        <a:xfrm rot="5400000">
          <a:off x="3953612" y="2170666"/>
          <a:ext cx="322375" cy="3868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3998745" y="2202903"/>
        <a:ext cx="232110" cy="225663"/>
      </dsp:txXfrm>
    </dsp:sp>
    <dsp:sp modelId="{367BFBD7-C436-9D44-BB37-5EA66ED69738}">
      <dsp:nvSpPr>
        <dsp:cNvPr id="0" name=""/>
        <dsp:cNvSpPr/>
      </dsp:nvSpPr>
      <dsp:spPr>
        <a:xfrm>
          <a:off x="3089127" y="2579008"/>
          <a:ext cx="2051344" cy="1946949"/>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146151" y="2636032"/>
        <a:ext cx="1937296" cy="18329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0A040-7660-ED45-BD82-5C87D2DCDACA}">
      <dsp:nvSpPr>
        <dsp:cNvPr id="0" name=""/>
        <dsp:cNvSpPr/>
      </dsp:nvSpPr>
      <dsp:spPr>
        <a:xfrm>
          <a:off x="5357"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Voxel-wise t-statistic</a:t>
          </a:r>
        </a:p>
      </dsp:txBody>
      <dsp:txXfrm>
        <a:off x="33499" y="1579724"/>
        <a:ext cx="1545106" cy="904550"/>
      </dsp:txXfrm>
    </dsp:sp>
    <dsp:sp modelId="{0013603F-E444-564A-BC78-A80633B6E64E}">
      <dsp:nvSpPr>
        <dsp:cNvPr id="0" name=""/>
        <dsp:cNvSpPr/>
      </dsp:nvSpPr>
      <dsp:spPr>
        <a:xfrm>
          <a:off x="1766887"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66887" y="1912856"/>
        <a:ext cx="237646" cy="238286"/>
      </dsp:txXfrm>
    </dsp:sp>
    <dsp:sp modelId="{1851857D-14FE-7E43-AF38-D05F499413F1}">
      <dsp:nvSpPr>
        <dsp:cNvPr id="0" name=""/>
        <dsp:cNvSpPr/>
      </dsp:nvSpPr>
      <dsp:spPr>
        <a:xfrm>
          <a:off x="2247304"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3D t-statistic map</a:t>
          </a:r>
        </a:p>
      </dsp:txBody>
      <dsp:txXfrm>
        <a:off x="2275446" y="1579724"/>
        <a:ext cx="1545106" cy="904550"/>
      </dsp:txXfrm>
    </dsp:sp>
    <dsp:sp modelId="{846A07A4-8CF7-664A-95DC-2663F5136E31}">
      <dsp:nvSpPr>
        <dsp:cNvPr id="0" name=""/>
        <dsp:cNvSpPr/>
      </dsp:nvSpPr>
      <dsp:spPr>
        <a:xfrm>
          <a:off x="4008834"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08834" y="1912856"/>
        <a:ext cx="237646" cy="238286"/>
      </dsp:txXfrm>
    </dsp:sp>
    <dsp:sp modelId="{B866F597-EEA4-7F40-A683-8711D6BD0A30}">
      <dsp:nvSpPr>
        <dsp:cNvPr id="0" name=""/>
        <dsp:cNvSpPr/>
      </dsp:nvSpPr>
      <dsp:spPr>
        <a:xfrm>
          <a:off x="4489251"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Final result</a:t>
          </a:r>
        </a:p>
      </dsp:txBody>
      <dsp:txXfrm>
        <a:off x="4517393" y="1579724"/>
        <a:ext cx="1545106" cy="9045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70A040-7660-ED45-BD82-5C87D2DCDACA}">
      <dsp:nvSpPr>
        <dsp:cNvPr id="0" name=""/>
        <dsp:cNvSpPr/>
      </dsp:nvSpPr>
      <dsp:spPr>
        <a:xfrm>
          <a:off x="5357"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Voxel-wise t-statistic</a:t>
          </a:r>
        </a:p>
      </dsp:txBody>
      <dsp:txXfrm>
        <a:off x="33499" y="1579724"/>
        <a:ext cx="1545106" cy="904550"/>
      </dsp:txXfrm>
    </dsp:sp>
    <dsp:sp modelId="{0013603F-E444-564A-BC78-A80633B6E64E}">
      <dsp:nvSpPr>
        <dsp:cNvPr id="0" name=""/>
        <dsp:cNvSpPr/>
      </dsp:nvSpPr>
      <dsp:spPr>
        <a:xfrm>
          <a:off x="1766887"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1766887" y="1912856"/>
        <a:ext cx="237646" cy="238286"/>
      </dsp:txXfrm>
    </dsp:sp>
    <dsp:sp modelId="{1851857D-14FE-7E43-AF38-D05F499413F1}">
      <dsp:nvSpPr>
        <dsp:cNvPr id="0" name=""/>
        <dsp:cNvSpPr/>
      </dsp:nvSpPr>
      <dsp:spPr>
        <a:xfrm>
          <a:off x="2247304"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3D t-statistic map</a:t>
          </a:r>
        </a:p>
      </dsp:txBody>
      <dsp:txXfrm>
        <a:off x="2275446" y="1579724"/>
        <a:ext cx="1545106" cy="904550"/>
      </dsp:txXfrm>
    </dsp:sp>
    <dsp:sp modelId="{846A07A4-8CF7-664A-95DC-2663F5136E31}">
      <dsp:nvSpPr>
        <dsp:cNvPr id="0" name=""/>
        <dsp:cNvSpPr/>
      </dsp:nvSpPr>
      <dsp:spPr>
        <a:xfrm>
          <a:off x="4008834" y="1833427"/>
          <a:ext cx="339494" cy="3971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008834" y="1912856"/>
        <a:ext cx="237646" cy="238286"/>
      </dsp:txXfrm>
    </dsp:sp>
    <dsp:sp modelId="{B866F597-EEA4-7F40-A683-8711D6BD0A30}">
      <dsp:nvSpPr>
        <dsp:cNvPr id="0" name=""/>
        <dsp:cNvSpPr/>
      </dsp:nvSpPr>
      <dsp:spPr>
        <a:xfrm>
          <a:off x="4489251" y="1551582"/>
          <a:ext cx="1601390" cy="96083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Final result</a:t>
          </a:r>
        </a:p>
      </dsp:txBody>
      <dsp:txXfrm>
        <a:off x="4517393" y="1579724"/>
        <a:ext cx="1545106" cy="9045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371ED-6B8A-EA41-8F3E-7C5031C2B754}">
      <dsp:nvSpPr>
        <dsp:cNvPr id="0" name=""/>
        <dsp:cNvSpPr/>
      </dsp:nvSpPr>
      <dsp:spPr>
        <a:xfrm>
          <a:off x="0" y="0"/>
          <a:ext cx="4040188" cy="9878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Y(t) = </a:t>
          </a:r>
          <a:r>
            <a:rPr lang="de-DE" sz="1700" kern="1200" dirty="0"/>
            <a:t> </a:t>
          </a:r>
          <a:r>
            <a:rPr lang="en-US" sz="1700" b="1" kern="1200" dirty="0">
              <a:ln/>
              <a:latin typeface="Lucida Grande"/>
              <a:ea typeface="Lucida Grande"/>
              <a:cs typeface="Lucida Grande"/>
            </a:rPr>
            <a:t>β1</a:t>
          </a:r>
          <a:r>
            <a:rPr lang="de-DE" sz="1700" kern="1200" dirty="0">
              <a:ln/>
            </a:rPr>
            <a:t>*X1(t)</a:t>
          </a:r>
          <a:r>
            <a:rPr lang="de-DE" sz="1700" kern="1200" dirty="0"/>
            <a:t>  + </a:t>
          </a:r>
          <a:r>
            <a:rPr lang="en-US" sz="1700" b="1" kern="1200" dirty="0">
              <a:ln/>
              <a:latin typeface="Lucida Grande"/>
              <a:ea typeface="Lucida Grande"/>
              <a:cs typeface="Lucida Grande"/>
            </a:rPr>
            <a:t>β2</a:t>
          </a:r>
          <a:r>
            <a:rPr lang="de-DE" sz="1700" kern="1200" dirty="0">
              <a:ln/>
            </a:rPr>
            <a:t>* X2(t)</a:t>
          </a:r>
          <a:r>
            <a:rPr lang="de-DE" sz="1700" kern="1200" dirty="0"/>
            <a:t> + c  +  </a:t>
          </a:r>
          <a:r>
            <a:rPr lang="de-DE" sz="1700" kern="1200" dirty="0" err="1"/>
            <a:t>e</a:t>
          </a:r>
          <a:r>
            <a:rPr lang="de-DE" sz="1700" kern="1200" dirty="0"/>
            <a:t>(t)</a:t>
          </a:r>
          <a:endParaRPr lang="en-US" sz="1700" kern="1200" dirty="0"/>
        </a:p>
      </dsp:txBody>
      <dsp:txXfrm>
        <a:off x="28932" y="28932"/>
        <a:ext cx="3982324" cy="929958"/>
      </dsp:txXfrm>
    </dsp:sp>
    <dsp:sp modelId="{660778B8-7D16-094E-BFB8-EB22D282280F}">
      <dsp:nvSpPr>
        <dsp:cNvPr id="0" name=""/>
        <dsp:cNvSpPr/>
      </dsp:nvSpPr>
      <dsp:spPr>
        <a:xfrm rot="5400000">
          <a:off x="1834877" y="1012517"/>
          <a:ext cx="370433" cy="444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886738" y="1049560"/>
        <a:ext cx="266711" cy="259303"/>
      </dsp:txXfrm>
    </dsp:sp>
    <dsp:sp modelId="{525A67C2-365A-2A4C-99C6-0AD48F0012A5}">
      <dsp:nvSpPr>
        <dsp:cNvPr id="0" name=""/>
        <dsp:cNvSpPr/>
      </dsp:nvSpPr>
      <dsp:spPr>
        <a:xfrm>
          <a:off x="1131054" y="1481732"/>
          <a:ext cx="1778079" cy="9878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[ 1  -1  ]</a:t>
          </a:r>
        </a:p>
      </dsp:txBody>
      <dsp:txXfrm>
        <a:off x="1159986" y="1510664"/>
        <a:ext cx="1720215" cy="929958"/>
      </dsp:txXfrm>
    </dsp:sp>
    <dsp:sp modelId="{197F4F75-2204-A64D-A131-E0A4F5C48035}">
      <dsp:nvSpPr>
        <dsp:cNvPr id="0" name=""/>
        <dsp:cNvSpPr/>
      </dsp:nvSpPr>
      <dsp:spPr>
        <a:xfrm rot="5400000">
          <a:off x="1834877" y="2494250"/>
          <a:ext cx="370433" cy="4445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5400000">
        <a:off x="1886738" y="2531293"/>
        <a:ext cx="266711" cy="259303"/>
      </dsp:txXfrm>
    </dsp:sp>
    <dsp:sp modelId="{5E6C2C1A-8B4F-1347-80DF-0BAB5D22E8A1}">
      <dsp:nvSpPr>
        <dsp:cNvPr id="0" name=""/>
        <dsp:cNvSpPr/>
      </dsp:nvSpPr>
      <dsp:spPr>
        <a:xfrm>
          <a:off x="1131054" y="2963466"/>
          <a:ext cx="1778079" cy="98782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n/>
              <a:latin typeface="Lucida Grande"/>
              <a:ea typeface="Lucida Grande"/>
              <a:cs typeface="Lucida Grande"/>
            </a:rPr>
            <a:t>β</a:t>
          </a:r>
          <a:r>
            <a:rPr lang="en-US" sz="3600" kern="1200" dirty="0"/>
            <a:t>1-</a:t>
          </a:r>
          <a:r>
            <a:rPr lang="en-US" sz="3600" b="1" kern="1200" dirty="0">
              <a:ln/>
              <a:latin typeface="Lucida Grande"/>
              <a:ea typeface="Lucida Grande"/>
              <a:cs typeface="Lucida Grande"/>
            </a:rPr>
            <a:t>β</a:t>
          </a:r>
          <a:r>
            <a:rPr lang="en-US" sz="3600" kern="1200" dirty="0"/>
            <a:t>2</a:t>
          </a:r>
        </a:p>
      </dsp:txBody>
      <dsp:txXfrm>
        <a:off x="1159986" y="2992398"/>
        <a:ext cx="1720215" cy="9299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9E3EB-12F3-B741-893E-F08F59EAEA8E}">
      <dsp:nvSpPr>
        <dsp:cNvPr id="0" name=""/>
        <dsp:cNvSpPr/>
      </dsp:nvSpPr>
      <dsp:spPr>
        <a:xfrm>
          <a:off x="2020291" y="2284411"/>
          <a:ext cx="471724" cy="1533064"/>
        </a:xfrm>
        <a:custGeom>
          <a:avLst/>
          <a:gdLst/>
          <a:ahLst/>
          <a:cxnLst/>
          <a:rect l="0" t="0" r="0" b="0"/>
          <a:pathLst>
            <a:path>
              <a:moveTo>
                <a:pt x="471724" y="0"/>
              </a:moveTo>
              <a:lnTo>
                <a:pt x="235862" y="0"/>
              </a:lnTo>
              <a:lnTo>
                <a:pt x="235862" y="1533064"/>
              </a:lnTo>
              <a:lnTo>
                <a:pt x="0" y="15330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16054" y="3010843"/>
        <a:ext cx="80199" cy="80199"/>
      </dsp:txXfrm>
    </dsp:sp>
    <dsp:sp modelId="{43DA70DF-5466-B641-9D22-447228E76260}">
      <dsp:nvSpPr>
        <dsp:cNvPr id="0" name=""/>
        <dsp:cNvSpPr/>
      </dsp:nvSpPr>
      <dsp:spPr>
        <a:xfrm>
          <a:off x="2020291" y="2238691"/>
          <a:ext cx="471724" cy="91440"/>
        </a:xfrm>
        <a:custGeom>
          <a:avLst/>
          <a:gdLst/>
          <a:ahLst/>
          <a:cxnLst/>
          <a:rect l="0" t="0" r="0" b="0"/>
          <a:pathLst>
            <a:path>
              <a:moveTo>
                <a:pt x="471724" y="45720"/>
              </a:moveTo>
              <a:lnTo>
                <a:pt x="235862" y="45720"/>
              </a:lnTo>
              <a:lnTo>
                <a:pt x="235862" y="47937"/>
              </a:lnTo>
              <a:lnTo>
                <a:pt x="0" y="4793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44360" y="2272617"/>
        <a:ext cx="23586" cy="23586"/>
      </dsp:txXfrm>
    </dsp:sp>
    <dsp:sp modelId="{BAB58744-859C-CD41-B485-48816B4568E7}">
      <dsp:nvSpPr>
        <dsp:cNvPr id="0" name=""/>
        <dsp:cNvSpPr/>
      </dsp:nvSpPr>
      <dsp:spPr>
        <a:xfrm>
          <a:off x="2020291" y="732133"/>
          <a:ext cx="471724" cy="1552277"/>
        </a:xfrm>
        <a:custGeom>
          <a:avLst/>
          <a:gdLst/>
          <a:ahLst/>
          <a:cxnLst/>
          <a:rect l="0" t="0" r="0" b="0"/>
          <a:pathLst>
            <a:path>
              <a:moveTo>
                <a:pt x="471724" y="1552277"/>
              </a:moveTo>
              <a:lnTo>
                <a:pt x="235862" y="1552277"/>
              </a:lnTo>
              <a:lnTo>
                <a:pt x="235862" y="0"/>
              </a:lnTo>
              <a:lnTo>
                <a:pt x="0" y="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15594" y="1467713"/>
        <a:ext cx="81118" cy="81118"/>
      </dsp:txXfrm>
    </dsp:sp>
    <dsp:sp modelId="{F2411FD2-E9F7-5E49-A859-0D3C367C04AB}">
      <dsp:nvSpPr>
        <dsp:cNvPr id="0" name=""/>
        <dsp:cNvSpPr/>
      </dsp:nvSpPr>
      <dsp:spPr>
        <a:xfrm>
          <a:off x="2464165" y="1633143"/>
          <a:ext cx="1358236" cy="1302534"/>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Voxel-wise one-sample t-test</a:t>
          </a:r>
        </a:p>
      </dsp:txBody>
      <dsp:txXfrm>
        <a:off x="2464165" y="1633143"/>
        <a:ext cx="1358236" cy="1302534"/>
      </dsp:txXfrm>
    </dsp:sp>
    <dsp:sp modelId="{EF2DB43A-76A4-C94A-82DC-71935EE650C2}">
      <dsp:nvSpPr>
        <dsp:cNvPr id="0" name=""/>
        <dsp:cNvSpPr/>
      </dsp:nvSpPr>
      <dsp:spPr>
        <a:xfrm>
          <a:off x="389643" y="2398"/>
          <a:ext cx="1630647" cy="1459469"/>
        </a:xfrm>
        <a:prstGeom prst="rect">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389643" y="2398"/>
        <a:ext cx="1630647" cy="1459469"/>
      </dsp:txXfrm>
    </dsp:sp>
    <dsp:sp modelId="{83849EE1-C3DE-854F-8EF8-ACFCEDD4651F}">
      <dsp:nvSpPr>
        <dsp:cNvPr id="0" name=""/>
        <dsp:cNvSpPr/>
      </dsp:nvSpPr>
      <dsp:spPr>
        <a:xfrm>
          <a:off x="389643" y="1586155"/>
          <a:ext cx="1630647" cy="1400945"/>
        </a:xfrm>
        <a:prstGeom prst="rect">
          <a:avLst/>
        </a:prstGeom>
        <a:blipFill rotWithShape="0">
          <a:blip xmlns:r="http://schemas.openxmlformats.org/officeDocument/2006/relationships" r:embed="rId2"/>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389643" y="1586155"/>
        <a:ext cx="1630647" cy="1400945"/>
      </dsp:txXfrm>
    </dsp:sp>
    <dsp:sp modelId="{7695B123-4244-B846-AB99-A885D596CA1C}">
      <dsp:nvSpPr>
        <dsp:cNvPr id="0" name=""/>
        <dsp:cNvSpPr/>
      </dsp:nvSpPr>
      <dsp:spPr>
        <a:xfrm>
          <a:off x="389643" y="3111388"/>
          <a:ext cx="1630647" cy="1412175"/>
        </a:xfrm>
        <a:prstGeom prst="rect">
          <a:avLst/>
        </a:prstGeom>
        <a:blipFill rotWithShape="0">
          <a:blip xmlns:r="http://schemas.openxmlformats.org/officeDocument/2006/relationships" r:embed="rId3"/>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endParaRPr lang="en-US" sz="2100" kern="1200" dirty="0"/>
        </a:p>
      </dsp:txBody>
      <dsp:txXfrm>
        <a:off x="389643" y="3111388"/>
        <a:ext cx="1630647" cy="14121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1"/>
        </a:solidFill>
        <a:ln w="25400" cap="flat" cmpd="sng" algn="ctr">
          <a:no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1"/>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BAD1D4-44BD-4D41-9DCA-E7FFE0237FED}">
      <dsp:nvSpPr>
        <dsp:cNvPr id="0" name=""/>
        <dsp:cNvSpPr/>
      </dsp:nvSpPr>
      <dsp:spPr>
        <a:xfrm>
          <a:off x="3616"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Slice-time correction</a:t>
          </a:r>
        </a:p>
        <a:p>
          <a:pPr marL="0" lvl="0" indent="0" algn="ctr" defTabSz="800100">
            <a:lnSpc>
              <a:spcPct val="90000"/>
            </a:lnSpc>
            <a:spcBef>
              <a:spcPct val="0"/>
            </a:spcBef>
            <a:spcAft>
              <a:spcPct val="35000"/>
            </a:spcAft>
            <a:buNone/>
          </a:pPr>
          <a:r>
            <a:rPr lang="en-US" sz="1800" kern="1200" dirty="0"/>
            <a:t>Motion correction</a:t>
          </a:r>
        </a:p>
      </dsp:txBody>
      <dsp:txXfrm>
        <a:off x="47807" y="1542451"/>
        <a:ext cx="1492842" cy="1420421"/>
      </dsp:txXfrm>
    </dsp:sp>
    <dsp:sp modelId="{6FC0ABCB-77C9-2C48-9AEE-086C57B80B07}">
      <dsp:nvSpPr>
        <dsp:cNvPr id="0" name=""/>
        <dsp:cNvSpPr/>
      </dsp:nvSpPr>
      <dsp:spPr>
        <a:xfrm>
          <a:off x="1742963"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42963" y="2135019"/>
        <a:ext cx="234653" cy="235285"/>
      </dsp:txXfrm>
    </dsp:sp>
    <dsp:sp modelId="{BADBC58F-A340-9147-A7A1-D5B0E9964F41}">
      <dsp:nvSpPr>
        <dsp:cNvPr id="0" name=""/>
        <dsp:cNvSpPr/>
      </dsp:nvSpPr>
      <dsp:spPr>
        <a:xfrm>
          <a:off x="2217330"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err="1"/>
            <a:t>Coregistration</a:t>
          </a:r>
          <a:r>
            <a:rPr lang="en-US" sz="1800" kern="1200" dirty="0"/>
            <a:t> of functional and anatomical data</a:t>
          </a:r>
        </a:p>
      </dsp:txBody>
      <dsp:txXfrm>
        <a:off x="2261521" y="1542451"/>
        <a:ext cx="1492842" cy="1420421"/>
      </dsp:txXfrm>
    </dsp:sp>
    <dsp:sp modelId="{5DB37DF1-10C5-9743-BCC8-7C0494486DEE}">
      <dsp:nvSpPr>
        <dsp:cNvPr id="0" name=""/>
        <dsp:cNvSpPr/>
      </dsp:nvSpPr>
      <dsp:spPr>
        <a:xfrm>
          <a:off x="3956677"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56677" y="2135019"/>
        <a:ext cx="234653" cy="235285"/>
      </dsp:txXfrm>
    </dsp:sp>
    <dsp:sp modelId="{D00C5E14-259D-0446-B5BF-B0C44893E542}">
      <dsp:nvSpPr>
        <dsp:cNvPr id="0" name=""/>
        <dsp:cNvSpPr/>
      </dsp:nvSpPr>
      <dsp:spPr>
        <a:xfrm>
          <a:off x="4431044" y="1498260"/>
          <a:ext cx="1581224" cy="150880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Normalization to atlas space</a:t>
          </a:r>
        </a:p>
      </dsp:txBody>
      <dsp:txXfrm>
        <a:off x="4475235" y="1542451"/>
        <a:ext cx="1492842" cy="1420421"/>
      </dsp:txXfrm>
    </dsp:sp>
    <dsp:sp modelId="{C1864ED1-6E28-6A4A-9A40-C21191CCC2A1}">
      <dsp:nvSpPr>
        <dsp:cNvPr id="0" name=""/>
        <dsp:cNvSpPr/>
      </dsp:nvSpPr>
      <dsp:spPr>
        <a:xfrm>
          <a:off x="6170391" y="2056590"/>
          <a:ext cx="335219" cy="392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170391" y="2135019"/>
        <a:ext cx="234653" cy="235285"/>
      </dsp:txXfrm>
    </dsp:sp>
    <dsp:sp modelId="{62FA259C-B1F2-9248-8E43-52BD9971F9AB}">
      <dsp:nvSpPr>
        <dsp:cNvPr id="0" name=""/>
        <dsp:cNvSpPr/>
      </dsp:nvSpPr>
      <dsp:spPr>
        <a:xfrm>
          <a:off x="6644759" y="1498260"/>
          <a:ext cx="1581224" cy="1508803"/>
        </a:xfrm>
        <a:prstGeom prst="roundRect">
          <a:avLst>
            <a:gd name="adj" fmla="val 10000"/>
          </a:avLst>
        </a:prstGeom>
        <a:solidFill>
          <a:schemeClr val="accent2"/>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Smoothing</a:t>
          </a:r>
        </a:p>
      </dsp:txBody>
      <dsp:txXfrm>
        <a:off x="6688950" y="1542451"/>
        <a:ext cx="1492842" cy="14204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9428B-8720-1545-BF3C-349F047ADCD1}">
      <dsp:nvSpPr>
        <dsp:cNvPr id="0" name=""/>
        <dsp:cNvSpPr/>
      </dsp:nvSpPr>
      <dsp:spPr>
        <a:xfrm>
          <a:off x="7233" y="1614418"/>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First-level analysis</a:t>
          </a:r>
        </a:p>
        <a:p>
          <a:pPr marL="0" lvl="0" indent="0" algn="ctr" defTabSz="800100">
            <a:lnSpc>
              <a:spcPct val="90000"/>
            </a:lnSpc>
            <a:spcBef>
              <a:spcPct val="0"/>
            </a:spcBef>
            <a:spcAft>
              <a:spcPct val="35000"/>
            </a:spcAft>
            <a:buNone/>
          </a:pPr>
          <a:r>
            <a:rPr lang="en-US" sz="1800" kern="1200" dirty="0"/>
            <a:t>(= single-subject = time-series analysis)</a:t>
          </a:r>
        </a:p>
      </dsp:txBody>
      <dsp:txXfrm>
        <a:off x="45225" y="1652410"/>
        <a:ext cx="2085893" cy="1221142"/>
      </dsp:txXfrm>
    </dsp:sp>
    <dsp:sp modelId="{638D949C-312A-184E-AE45-1BCA24B8DD5B}">
      <dsp:nvSpPr>
        <dsp:cNvPr id="0" name=""/>
        <dsp:cNvSpPr/>
      </dsp:nvSpPr>
      <dsp:spPr>
        <a:xfrm>
          <a:off x="2385298" y="1994908"/>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2385298" y="2102137"/>
        <a:ext cx="320822" cy="321687"/>
      </dsp:txXfrm>
    </dsp:sp>
    <dsp:sp modelId="{2F2DFC9A-2360-2B40-B297-BA48E8CF987A}">
      <dsp:nvSpPr>
        <dsp:cNvPr id="0" name=""/>
        <dsp:cNvSpPr/>
      </dsp:nvSpPr>
      <dsp:spPr>
        <a:xfrm>
          <a:off x="3033861" y="1614418"/>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Group analysis</a:t>
          </a:r>
        </a:p>
      </dsp:txBody>
      <dsp:txXfrm>
        <a:off x="3071853" y="1652410"/>
        <a:ext cx="2085893" cy="1221142"/>
      </dsp:txXfrm>
    </dsp:sp>
    <dsp:sp modelId="{72CB8961-826F-804E-A49B-23A68946513B}">
      <dsp:nvSpPr>
        <dsp:cNvPr id="0" name=""/>
        <dsp:cNvSpPr/>
      </dsp:nvSpPr>
      <dsp:spPr>
        <a:xfrm>
          <a:off x="5411926" y="1994908"/>
          <a:ext cx="458317" cy="5361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411926" y="2102137"/>
        <a:ext cx="320822" cy="321687"/>
      </dsp:txXfrm>
    </dsp:sp>
    <dsp:sp modelId="{87747418-6FE3-DE42-AC13-BF69DC7A60B5}">
      <dsp:nvSpPr>
        <dsp:cNvPr id="0" name=""/>
        <dsp:cNvSpPr/>
      </dsp:nvSpPr>
      <dsp:spPr>
        <a:xfrm>
          <a:off x="6060489" y="1614418"/>
          <a:ext cx="2161877" cy="129712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Multiple comparison correction</a:t>
          </a:r>
        </a:p>
      </dsp:txBody>
      <dsp:txXfrm>
        <a:off x="6098481" y="1652410"/>
        <a:ext cx="2085893" cy="12211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015AD-DA24-BB44-B9D1-5CE9240D178D}">
      <dsp:nvSpPr>
        <dsp:cNvPr id="0" name=""/>
        <dsp:cNvSpPr/>
      </dsp:nvSpPr>
      <dsp:spPr>
        <a:xfrm>
          <a:off x="5977" y="839815"/>
          <a:ext cx="1786542" cy="10719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Build a prediction about the signal</a:t>
          </a:r>
        </a:p>
      </dsp:txBody>
      <dsp:txXfrm>
        <a:off x="37373" y="871211"/>
        <a:ext cx="1723750" cy="1009133"/>
      </dsp:txXfrm>
    </dsp:sp>
    <dsp:sp modelId="{D0CAEA2A-7D8E-1542-9051-E087B1067A12}">
      <dsp:nvSpPr>
        <dsp:cNvPr id="0" name=""/>
        <dsp:cNvSpPr/>
      </dsp:nvSpPr>
      <dsp:spPr>
        <a:xfrm>
          <a:off x="1971174" y="1154246"/>
          <a:ext cx="378747" cy="4430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971174" y="1242858"/>
        <a:ext cx="265123" cy="265838"/>
      </dsp:txXfrm>
    </dsp:sp>
    <dsp:sp modelId="{8DC80799-92AB-8C4B-8A4F-70234CAD5CBD}">
      <dsp:nvSpPr>
        <dsp:cNvPr id="0" name=""/>
        <dsp:cNvSpPr/>
      </dsp:nvSpPr>
      <dsp:spPr>
        <a:xfrm>
          <a:off x="2507137" y="839815"/>
          <a:ext cx="1786542" cy="10719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Fit prediction to actual data</a:t>
          </a:r>
        </a:p>
      </dsp:txBody>
      <dsp:txXfrm>
        <a:off x="2538533" y="871211"/>
        <a:ext cx="1723750" cy="1009133"/>
      </dsp:txXfrm>
    </dsp:sp>
    <dsp:sp modelId="{29D8945F-3D54-FC44-9454-11744E4BD1A1}">
      <dsp:nvSpPr>
        <dsp:cNvPr id="0" name=""/>
        <dsp:cNvSpPr/>
      </dsp:nvSpPr>
      <dsp:spPr>
        <a:xfrm>
          <a:off x="4472334" y="1154246"/>
          <a:ext cx="378747" cy="4430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4472334" y="1242858"/>
        <a:ext cx="265123" cy="265838"/>
      </dsp:txXfrm>
    </dsp:sp>
    <dsp:sp modelId="{3CE49FC7-A3FC-E747-9758-980657CC0CB2}">
      <dsp:nvSpPr>
        <dsp:cNvPr id="0" name=""/>
        <dsp:cNvSpPr/>
      </dsp:nvSpPr>
      <dsp:spPr>
        <a:xfrm>
          <a:off x="5008296" y="839815"/>
          <a:ext cx="1786542" cy="107192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If it fits nicely – there is activation!</a:t>
          </a:r>
        </a:p>
      </dsp:txBody>
      <dsp:txXfrm>
        <a:off x="5039692" y="871211"/>
        <a:ext cx="1723750" cy="1009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A20D8B-0376-C04E-B88A-711B154903D2}" type="datetimeFigureOut">
              <a:rPr lang="en-US" smtClean="0"/>
              <a:t>4/5/2022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A6E086-2C0B-8A4E-9EE7-478F9D228A54}" type="slidenum">
              <a:rPr lang="en-US" smtClean="0"/>
              <a:t>‹#›</a:t>
            </a:fld>
            <a:endParaRPr lang="en-US"/>
          </a:p>
        </p:txBody>
      </p:sp>
    </p:spTree>
    <p:extLst>
      <p:ext uri="{BB962C8B-B14F-4D97-AF65-F5344CB8AC3E}">
        <p14:creationId xmlns:p14="http://schemas.microsoft.com/office/powerpoint/2010/main" val="186322340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am relatively new here, so before introducing fMRI I would like to introduce myself. My name is Natalia, I am a postdoc here at the center. I did my PhD in </a:t>
            </a:r>
            <a:r>
              <a:rPr lang="en-US" baseline="0" dirty="0" err="1"/>
              <a:t>tuebingen</a:t>
            </a:r>
            <a:r>
              <a:rPr lang="en-US" baseline="0" dirty="0"/>
              <a:t>, Germany in Visual/cognitive neuroscience. And now I am working here at the center mostly with Jon </a:t>
            </a:r>
            <a:r>
              <a:rPr lang="en-US" baseline="0" dirty="0" err="1"/>
              <a:t>Polimeni</a:t>
            </a:r>
            <a:r>
              <a:rPr lang="en-US" baseline="0" dirty="0"/>
              <a:t> on high-resolution fMRI. Today we will introduce ourselves to fMRI.</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1</a:t>
            </a:fld>
            <a:endParaRPr lang="en-US"/>
          </a:p>
        </p:txBody>
      </p:sp>
    </p:spTree>
    <p:extLst>
      <p:ext uri="{BB962C8B-B14F-4D97-AF65-F5344CB8AC3E}">
        <p14:creationId xmlns:p14="http://schemas.microsoft.com/office/powerpoint/2010/main" val="2498515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motion is much smaller, but</a:t>
            </a:r>
            <a:r>
              <a:rPr lang="en-US" baseline="0" dirty="0"/>
              <a:t> we still want to correct it.</a:t>
            </a:r>
          </a:p>
          <a:p>
            <a:r>
              <a:rPr lang="en-US" baseline="0" dirty="0"/>
              <a:t>How do we do this? Luckily there are special </a:t>
            </a:r>
            <a:r>
              <a:rPr lang="en-US" baseline="0" dirty="0" err="1"/>
              <a:t>angorythms</a:t>
            </a:r>
            <a:r>
              <a:rPr lang="en-US" baseline="0" dirty="0"/>
              <a:t> that can estimate the </a:t>
            </a:r>
            <a:r>
              <a:rPr lang="en-US" baseline="0" dirty="0" err="1"/>
              <a:t>amoutnt</a:t>
            </a:r>
            <a:r>
              <a:rPr lang="en-US" baseline="0" dirty="0"/>
              <a:t> of motion from one volume to the next.</a:t>
            </a:r>
          </a:p>
          <a:p>
            <a:r>
              <a:rPr lang="en-US" baseline="0" dirty="0"/>
              <a:t>This is </a:t>
            </a:r>
            <a:r>
              <a:rPr lang="en-US" baseline="0" dirty="0" err="1"/>
              <a:t>usally</a:t>
            </a:r>
            <a:r>
              <a:rPr lang="en-US" baseline="0" dirty="0"/>
              <a:t> done using 6 degrees of freedom: </a:t>
            </a:r>
            <a:r>
              <a:rPr lang="en-US" baseline="0" dirty="0" err="1"/>
              <a:t>trhasnlation</a:t>
            </a:r>
            <a:r>
              <a:rPr lang="en-US" baseline="0" dirty="0"/>
              <a:t> in x, y, and z and rotation in x, y, and z. This is called the rigid body transform, because you do not change the size and shape of the volume, but simply rotate it in space.</a:t>
            </a:r>
          </a:p>
          <a:p>
            <a:r>
              <a:rPr lang="en-US" baseline="0" dirty="0"/>
              <a:t>After the amount of motion has been calculated, it can be applied to every image to align it back to the necessary position.</a:t>
            </a:r>
          </a:p>
        </p:txBody>
      </p:sp>
      <p:sp>
        <p:nvSpPr>
          <p:cNvPr id="4" name="Slide Number Placeholder 3"/>
          <p:cNvSpPr>
            <a:spLocks noGrp="1"/>
          </p:cNvSpPr>
          <p:nvPr>
            <p:ph type="sldNum" sz="quarter" idx="10"/>
          </p:nvPr>
        </p:nvSpPr>
        <p:spPr/>
        <p:txBody>
          <a:bodyPr/>
          <a:lstStyle/>
          <a:p>
            <a:fld id="{A8A6E086-2C0B-8A4E-9EE7-478F9D228A54}" type="slidenum">
              <a:rPr lang="en-US" smtClean="0"/>
              <a:t>13</a:t>
            </a:fld>
            <a:endParaRPr lang="en-US"/>
          </a:p>
        </p:txBody>
      </p:sp>
    </p:spTree>
    <p:extLst>
      <p:ext uri="{BB962C8B-B14F-4D97-AF65-F5344CB8AC3E}">
        <p14:creationId xmlns:p14="http://schemas.microsoft.com/office/powerpoint/2010/main" val="3481771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next preprocessing step is slice-time correction.</a:t>
            </a:r>
          </a:p>
          <a:p>
            <a:r>
              <a:rPr lang="en-US" baseline="0" dirty="0"/>
              <a:t>What is slice time correction and why do we need it?</a:t>
            </a:r>
          </a:p>
          <a:p>
            <a:r>
              <a:rPr lang="en-US" baseline="0" dirty="0"/>
              <a:t>Remember that typically a functional volume is acquired not all at once, but slice-by-slice, as illustrated here. There are different ways in which the scanner can acquire the slices: it can </a:t>
            </a:r>
            <a:r>
              <a:rPr lang="en-US" baseline="0" dirty="0" err="1"/>
              <a:t>bie</a:t>
            </a:r>
            <a:r>
              <a:rPr lang="en-US" baseline="0" dirty="0"/>
              <a:t> </a:t>
            </a:r>
            <a:r>
              <a:rPr lang="en-US" baseline="0" dirty="0" err="1"/>
              <a:t>botton</a:t>
            </a:r>
            <a:r>
              <a:rPr lang="en-US" baseline="0" dirty="0"/>
              <a:t>-to top (ascending), </a:t>
            </a:r>
            <a:r>
              <a:rPr lang="en-US" baseline="0" dirty="0" err="1"/>
              <a:t>decending</a:t>
            </a:r>
            <a:r>
              <a:rPr lang="en-US" baseline="0" dirty="0"/>
              <a:t>, interleaved. There are also more complex slice acquisition patterns. Remember that the time it takes to acquire one volume is relatively long, in this our example it is 2 seconds. </a:t>
            </a:r>
          </a:p>
          <a:p>
            <a:r>
              <a:rPr lang="en-US" baseline="0" dirty="0"/>
              <a:t>Let’s say a stimulus activates two areas, here and here in the same manner.</a:t>
            </a:r>
          </a:p>
          <a:p>
            <a:r>
              <a:rPr lang="en-US" baseline="0" dirty="0"/>
              <a:t>If we acquire the slices in an </a:t>
            </a:r>
            <a:r>
              <a:rPr lang="en-US" baseline="0" dirty="0" err="1"/>
              <a:t>asciending</a:t>
            </a:r>
            <a:r>
              <a:rPr lang="en-US" baseline="0" dirty="0"/>
              <a:t> manner, we will measure a small signal amplitude in the </a:t>
            </a:r>
            <a:r>
              <a:rPr lang="en-US" baseline="0" dirty="0" err="1"/>
              <a:t>frist</a:t>
            </a:r>
            <a:r>
              <a:rPr lang="en-US" baseline="0" dirty="0"/>
              <a:t> area. By the time we arrive to the second area, the signal amplitude will increase in both areas, so we will measure a </a:t>
            </a:r>
            <a:r>
              <a:rPr lang="en-US" baseline="0" dirty="0" err="1"/>
              <a:t>highre</a:t>
            </a:r>
            <a:r>
              <a:rPr lang="en-US" baseline="0" dirty="0"/>
              <a:t> signal amplitude in the second area.</a:t>
            </a:r>
          </a:p>
        </p:txBody>
      </p:sp>
      <p:sp>
        <p:nvSpPr>
          <p:cNvPr id="4" name="Slide Number Placeholder 3"/>
          <p:cNvSpPr>
            <a:spLocks noGrp="1"/>
          </p:cNvSpPr>
          <p:nvPr>
            <p:ph type="sldNum" sz="quarter" idx="10"/>
          </p:nvPr>
        </p:nvSpPr>
        <p:spPr/>
        <p:txBody>
          <a:bodyPr/>
          <a:lstStyle/>
          <a:p>
            <a:fld id="{A8A6E086-2C0B-8A4E-9EE7-478F9D228A54}" type="slidenum">
              <a:rPr lang="en-US" smtClean="0"/>
              <a:t>14</a:t>
            </a:fld>
            <a:endParaRPr lang="en-US"/>
          </a:p>
        </p:txBody>
      </p:sp>
    </p:spTree>
    <p:extLst>
      <p:ext uri="{BB962C8B-B14F-4D97-AF65-F5344CB8AC3E}">
        <p14:creationId xmlns:p14="http://schemas.microsoft.com/office/powerpoint/2010/main" val="2701384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way of illustrating the</a:t>
            </a:r>
            <a:r>
              <a:rPr lang="en-US" baseline="0" dirty="0"/>
              <a:t> same issue.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purpose of the slice-time correction </a:t>
            </a:r>
            <a:r>
              <a:rPr lang="en-US" baseline="0" dirty="0" err="1"/>
              <a:t>realignes</a:t>
            </a:r>
            <a:r>
              <a:rPr lang="en-US" baseline="0" dirty="0"/>
              <a:t> signals from all slices in time as if they were acquired at the same time.</a:t>
            </a:r>
            <a:endParaRPr lang="en-US" dirty="0"/>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15</a:t>
            </a:fld>
            <a:endParaRPr lang="en-US"/>
          </a:p>
        </p:txBody>
      </p:sp>
    </p:spTree>
    <p:extLst>
      <p:ext uri="{BB962C8B-B14F-4D97-AF65-F5344CB8AC3E}">
        <p14:creationId xmlns:p14="http://schemas.microsoft.com/office/powerpoint/2010/main" val="403021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16</a:t>
            </a:fld>
            <a:endParaRPr lang="en-US"/>
          </a:p>
        </p:txBody>
      </p:sp>
    </p:spTree>
    <p:extLst>
      <p:ext uri="{BB962C8B-B14F-4D97-AF65-F5344CB8AC3E}">
        <p14:creationId xmlns:p14="http://schemas.microsoft.com/office/powerpoint/2010/main" val="40302121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6E086-2C0B-8A4E-9EE7-478F9D228A54}" type="slidenum">
              <a:rPr lang="en-US" smtClean="0"/>
              <a:t>24</a:t>
            </a:fld>
            <a:endParaRPr lang="en-US"/>
          </a:p>
        </p:txBody>
      </p:sp>
    </p:spTree>
    <p:extLst>
      <p:ext uri="{BB962C8B-B14F-4D97-AF65-F5344CB8AC3E}">
        <p14:creationId xmlns:p14="http://schemas.microsoft.com/office/powerpoint/2010/main" val="1241115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a:t>
            </a:r>
          </a:p>
          <a:p>
            <a:r>
              <a:rPr lang="en-US" dirty="0"/>
              <a:t>http://</a:t>
            </a:r>
            <a:r>
              <a:rPr lang="en-US" dirty="0" err="1"/>
              <a:t>www.ncbi.nlm.nih.gov</a:t>
            </a:r>
            <a:r>
              <a:rPr lang="en-US" dirty="0"/>
              <a:t>/</a:t>
            </a:r>
            <a:r>
              <a:rPr lang="en-US" dirty="0" err="1"/>
              <a:t>pubmed</a:t>
            </a:r>
            <a:r>
              <a:rPr lang="en-US" dirty="0"/>
              <a:t>/19573611</a:t>
            </a:r>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28</a:t>
            </a:fld>
            <a:endParaRPr lang="en-US"/>
          </a:p>
        </p:txBody>
      </p:sp>
    </p:spTree>
    <p:extLst>
      <p:ext uri="{BB962C8B-B14F-4D97-AF65-F5344CB8AC3E}">
        <p14:creationId xmlns:p14="http://schemas.microsoft.com/office/powerpoint/2010/main" val="2715985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a:t>
            </a:r>
          </a:p>
          <a:p>
            <a:r>
              <a:rPr lang="en-US" dirty="0"/>
              <a:t>http://</a:t>
            </a:r>
            <a:r>
              <a:rPr lang="en-US" dirty="0" err="1"/>
              <a:t>www.ncbi.nlm.nih.gov</a:t>
            </a:r>
            <a:r>
              <a:rPr lang="en-US" dirty="0"/>
              <a:t>/</a:t>
            </a:r>
            <a:r>
              <a:rPr lang="en-US" dirty="0" err="1"/>
              <a:t>pubmed</a:t>
            </a:r>
            <a:r>
              <a:rPr lang="en-US" dirty="0"/>
              <a:t>/19573611</a:t>
            </a:r>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29</a:t>
            </a:fld>
            <a:endParaRPr lang="en-US"/>
          </a:p>
        </p:txBody>
      </p:sp>
    </p:spTree>
    <p:extLst>
      <p:ext uri="{BB962C8B-B14F-4D97-AF65-F5344CB8AC3E}">
        <p14:creationId xmlns:p14="http://schemas.microsoft.com/office/powerpoint/2010/main" val="2715985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if you are preforming</a:t>
            </a:r>
            <a:r>
              <a:rPr lang="en-US" baseline="0" dirty="0"/>
              <a:t> a group study, you also need to map each individual subject into some common space.</a:t>
            </a:r>
          </a:p>
          <a:p>
            <a:r>
              <a:rPr lang="en-US" baseline="0" dirty="0"/>
              <a:t>This is not a trivial task.</a:t>
            </a:r>
          </a:p>
          <a:p>
            <a:r>
              <a:rPr lang="en-US" baseline="0" dirty="0"/>
              <a:t>As head </a:t>
            </a:r>
            <a:r>
              <a:rPr lang="en-US" baseline="0" dirty="0" err="1"/>
              <a:t>shpaes</a:t>
            </a:r>
            <a:r>
              <a:rPr lang="en-US" baseline="0" dirty="0"/>
              <a:t> of people are different, there brain shapes are also different.</a:t>
            </a:r>
          </a:p>
          <a:p>
            <a:r>
              <a:rPr lang="en-US" baseline="0" dirty="0"/>
              <a:t>Here I tried to draw the approximate shape if each of these guy’s brains, and some </a:t>
            </a:r>
            <a:r>
              <a:rPr lang="en-US" baseline="0" dirty="0" err="1"/>
              <a:t>hypotheitcal</a:t>
            </a:r>
            <a:r>
              <a:rPr lang="en-US" baseline="0" dirty="0"/>
              <a:t> template brain.</a:t>
            </a:r>
          </a:p>
        </p:txBody>
      </p:sp>
      <p:sp>
        <p:nvSpPr>
          <p:cNvPr id="4" name="Slide Number Placeholder 3"/>
          <p:cNvSpPr>
            <a:spLocks noGrp="1"/>
          </p:cNvSpPr>
          <p:nvPr>
            <p:ph type="sldNum" sz="quarter" idx="10"/>
          </p:nvPr>
        </p:nvSpPr>
        <p:spPr/>
        <p:txBody>
          <a:bodyPr/>
          <a:lstStyle/>
          <a:p>
            <a:fld id="{A8A6E086-2C0B-8A4E-9EE7-478F9D228A54}" type="slidenum">
              <a:rPr lang="en-US" smtClean="0"/>
              <a:t>31</a:t>
            </a:fld>
            <a:endParaRPr lang="en-US"/>
          </a:p>
        </p:txBody>
      </p:sp>
    </p:spTree>
    <p:extLst>
      <p:ext uri="{BB962C8B-B14F-4D97-AF65-F5344CB8AC3E}">
        <p14:creationId xmlns:p14="http://schemas.microsoft.com/office/powerpoint/2010/main" val="380683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match each of them to the template, it is not enough to </a:t>
            </a:r>
            <a:r>
              <a:rPr lang="en-US" dirty="0" err="1"/>
              <a:t>coregister</a:t>
            </a:r>
            <a:r>
              <a:rPr lang="en-US" dirty="0"/>
              <a:t> them as we did for motion correction, because obviously</a:t>
            </a:r>
            <a:r>
              <a:rPr lang="en-US" baseline="0" dirty="0"/>
              <a:t> they are of different sizes</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33</a:t>
            </a:fld>
            <a:endParaRPr lang="en-US"/>
          </a:p>
        </p:txBody>
      </p:sp>
    </p:spTree>
    <p:extLst>
      <p:ext uri="{BB962C8B-B14F-4D97-AF65-F5344CB8AC3E}">
        <p14:creationId xmlns:p14="http://schemas.microsoft.com/office/powerpoint/2010/main" val="1847641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add 6 more </a:t>
            </a:r>
            <a:r>
              <a:rPr lang="en-US" dirty="0" err="1"/>
              <a:t>paraeters</a:t>
            </a:r>
            <a:r>
              <a:rPr lang="en-US" baseline="0" dirty="0"/>
              <a:t> to the transform, which compensates does scaling and shearing, to better align them.</a:t>
            </a:r>
          </a:p>
          <a:p>
            <a:r>
              <a:rPr lang="en-US" baseline="0" dirty="0"/>
              <a:t>However, there will still be places </a:t>
            </a:r>
            <a:r>
              <a:rPr lang="en-US" baseline="0" dirty="0" err="1"/>
              <a:t>wehere</a:t>
            </a:r>
            <a:r>
              <a:rPr lang="en-US" baseline="0" dirty="0"/>
              <a:t> they do not align perfectly, because one guy one has a bigger frontal lobe, and </a:t>
            </a:r>
            <a:r>
              <a:rPr lang="en-US" baseline="0" dirty="0" err="1"/>
              <a:t>gy</a:t>
            </a:r>
            <a:r>
              <a:rPr lang="en-US" baseline="0" dirty="0"/>
              <a:t> to a bigger parietal lobe</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34</a:t>
            </a:fld>
            <a:endParaRPr lang="en-US"/>
          </a:p>
        </p:txBody>
      </p:sp>
    </p:spTree>
    <p:extLst>
      <p:ext uri="{BB962C8B-B14F-4D97-AF65-F5344CB8AC3E}">
        <p14:creationId xmlns:p14="http://schemas.microsoft.com/office/powerpoint/2010/main" val="398367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thought about it as a very very general introduction. So here is the outline of what I wanted to discuss.</a:t>
            </a:r>
          </a:p>
          <a:p>
            <a:r>
              <a:rPr lang="en-US" baseline="0" dirty="0"/>
              <a:t>I think we can’t discuss the fMRI without reminding ourselves about what we are </a:t>
            </a:r>
            <a:r>
              <a:rPr lang="en-US" baseline="0" dirty="0" err="1"/>
              <a:t>mesuring</a:t>
            </a:r>
            <a:r>
              <a:rPr lang="en-US" baseline="0" dirty="0"/>
              <a:t>, so I thought we very </a:t>
            </a:r>
            <a:r>
              <a:rPr lang="en-US" baseline="0" dirty="0" err="1"/>
              <a:t>priefley</a:t>
            </a:r>
            <a:r>
              <a:rPr lang="en-US" baseline="0" dirty="0"/>
              <a:t> go over the nature of fMRI signal and the relationship of fMRI and neural activity.</a:t>
            </a:r>
            <a:endParaRPr lang="en-US" dirty="0"/>
          </a:p>
          <a:p>
            <a:r>
              <a:rPr lang="en-US" baseline="0" dirty="0"/>
              <a:t>After this, we will use a classical example of a flickering checkerboard stimulus and go through all the </a:t>
            </a:r>
            <a:r>
              <a:rPr lang="en-US" baseline="0" dirty="0" err="1"/>
              <a:t>ususal</a:t>
            </a:r>
            <a:r>
              <a:rPr lang="en-US" baseline="0" dirty="0"/>
              <a:t> stages of preprocessing and Analysis.</a:t>
            </a:r>
          </a:p>
          <a:p>
            <a:r>
              <a:rPr lang="en-US" baseline="0" dirty="0"/>
              <a:t>I can’t </a:t>
            </a:r>
            <a:r>
              <a:rPr lang="en-US" baseline="0" dirty="0" err="1"/>
              <a:t>pormise</a:t>
            </a:r>
            <a:r>
              <a:rPr lang="en-US" baseline="0" dirty="0"/>
              <a:t> you that by the end of this lecture you will be able to do it right away, but at least you will have a general idea about what are the steps you need to take.</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2</a:t>
            </a:fld>
            <a:endParaRPr lang="en-US"/>
          </a:p>
        </p:txBody>
      </p:sp>
    </p:spTree>
    <p:extLst>
      <p:ext uri="{BB962C8B-B14F-4D97-AF65-F5344CB8AC3E}">
        <p14:creationId xmlns:p14="http://schemas.microsoft.com/office/powerpoint/2010/main" val="681059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some software packages use a nonlinear warping </a:t>
            </a:r>
            <a:r>
              <a:rPr lang="en-US" baseline="0" dirty="0" err="1"/>
              <a:t>algorythm</a:t>
            </a:r>
            <a:r>
              <a:rPr lang="en-US" baseline="0" dirty="0"/>
              <a:t> to align brains. There you have to estimate a 3D deformation field and then nonlinearly warp each brain onto a template. They are called non-linear, because different parts of the volume are scaled differently.</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35</a:t>
            </a:fld>
            <a:endParaRPr lang="en-US"/>
          </a:p>
        </p:txBody>
      </p:sp>
    </p:spTree>
    <p:extLst>
      <p:ext uri="{BB962C8B-B14F-4D97-AF65-F5344CB8AC3E}">
        <p14:creationId xmlns:p14="http://schemas.microsoft.com/office/powerpoint/2010/main" val="25545416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mapping to common space is </a:t>
            </a:r>
            <a:r>
              <a:rPr lang="en-US" dirty="0" err="1"/>
              <a:t>usally</a:t>
            </a:r>
            <a:r>
              <a:rPr lang="en-US" dirty="0"/>
              <a:t> done via an anatomical scan. First, each</a:t>
            </a:r>
            <a:r>
              <a:rPr lang="en-US" baseline="0" dirty="0"/>
              <a:t> subject functional and anatomical scans are </a:t>
            </a:r>
            <a:r>
              <a:rPr lang="en-US" baseline="0" dirty="0" err="1"/>
              <a:t>coregistered</a:t>
            </a:r>
            <a:r>
              <a:rPr lang="en-US" baseline="0" dirty="0"/>
              <a:t> with each other, and then each subject’s anatomical scan is mapped into a template. This is done because the anatomical scan has better quality, and hence the estimated transform is more </a:t>
            </a:r>
            <a:r>
              <a:rPr lang="en-US" baseline="0" dirty="0" err="1"/>
              <a:t>preceise</a:t>
            </a:r>
            <a:r>
              <a:rPr lang="en-US" baseline="0" dirty="0"/>
              <a:t>.</a:t>
            </a:r>
          </a:p>
          <a:p>
            <a:r>
              <a:rPr lang="en-US" baseline="0" dirty="0"/>
              <a:t>After you have done that each area in one subject corresponds to the same area in the other subject and you can perform averaging on them.</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36</a:t>
            </a:fld>
            <a:endParaRPr lang="en-US"/>
          </a:p>
        </p:txBody>
      </p:sp>
    </p:spTree>
    <p:extLst>
      <p:ext uri="{BB962C8B-B14F-4D97-AF65-F5344CB8AC3E}">
        <p14:creationId xmlns:p14="http://schemas.microsoft.com/office/powerpoint/2010/main" val="21559560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Fsaverage</a:t>
            </a:r>
            <a:r>
              <a:rPr lang="en-US" baseline="0" dirty="0"/>
              <a:t>: 40 subjects;</a:t>
            </a:r>
          </a:p>
          <a:p>
            <a:r>
              <a:rPr lang="en-US" baseline="0" dirty="0"/>
              <a:t>Align 39 subjects to 1; create an atlas; align 40 subjects to an atlas; re-create atlas; align 40 subject to the atlas; re-create atlas</a:t>
            </a:r>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38</a:t>
            </a:fld>
            <a:endParaRPr lang="en-US"/>
          </a:p>
        </p:txBody>
      </p:sp>
    </p:spTree>
    <p:extLst>
      <p:ext uri="{BB962C8B-B14F-4D97-AF65-F5344CB8AC3E}">
        <p14:creationId xmlns:p14="http://schemas.microsoft.com/office/powerpoint/2010/main" val="1064463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ChangeArrowheads="1" noTextEdit="1"/>
          </p:cNvSpPr>
          <p:nvPr>
            <p:ph type="sldImg"/>
          </p:nvPr>
        </p:nvSpPr>
        <p:spPr>
          <a:ln/>
        </p:spPr>
      </p:sp>
      <p:sp>
        <p:nvSpPr>
          <p:cNvPr id="61442" name="Rectangle 3"/>
          <p:cNvSpPr>
            <a:spLocks noGrp="1" noChangeArrowheads="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ea typeface="ＭＳ Ｐゴシック" charset="0"/>
                <a:cs typeface="ＭＳ Ｐゴシック" charset="0"/>
              </a:rPr>
              <a:t>The preprocessing stream then looks as follows:</a:t>
            </a:r>
          </a:p>
          <a:p>
            <a:r>
              <a:rPr lang="en-US">
                <a:ea typeface="ＭＳ Ｐゴシック" charset="0"/>
                <a:cs typeface="ＭＳ Ｐゴシック" charset="0"/>
              </a:rPr>
              <a:t>We got functional dataset out of the scanner. It is a stack of volumes (in 3D), each consisting of single voxels. Each voxel has a time course. So essentially it is a 4D dataset, wehere we treat time as the fourth diemsion. </a:t>
            </a:r>
          </a:p>
          <a:p>
            <a:r>
              <a:rPr lang="en-US">
                <a:ea typeface="ＭＳ Ｐゴシック" charset="0"/>
                <a:cs typeface="ＭＳ Ｐゴシック" charset="0"/>
              </a:rPr>
              <a:t>We first perfomr motion correciton and slice time correction in the volume space, as is done by most other software packages.  </a:t>
            </a:r>
          </a:p>
          <a:p>
            <a:r>
              <a:rPr lang="en-US">
                <a:ea typeface="ＭＳ Ｐゴシック" charset="0"/>
                <a:cs typeface="ＭＳ Ｐゴシック" charset="0"/>
              </a:rPr>
              <a:t>But after that, using knolwdge from freesurfer recon, each voxel together with it’s time course is maped to one of the 3 atlas spaces: either the left cortical hemisphere, the right hemisphere or the subcrotical structures like the basal ganglia, amygldala, brainstem, etc. And the atlas spaces in this case are fsaverage.</a:t>
            </a:r>
          </a:p>
          <a:p>
            <a:r>
              <a:rPr lang="en-US">
                <a:ea typeface="ＭＳ Ｐゴシック" charset="0"/>
                <a:cs typeface="ＭＳ Ｐゴシック" charset="0"/>
              </a:rPr>
              <a:t>After this, the spatial smoothing is done either in 2D or in 3D depending on whether it is a surface space or a volume subcortical space, and voxels that do not belong to the space is being basked out.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each volume is typically smoothed with a </a:t>
            </a:r>
            <a:r>
              <a:rPr lang="en-US" baseline="0" dirty="0" err="1"/>
              <a:t>gaussian</a:t>
            </a:r>
            <a:r>
              <a:rPr lang="en-US" baseline="0" dirty="0"/>
              <a:t> to increase the signal and </a:t>
            </a:r>
            <a:r>
              <a:rPr lang="en-US" baseline="0" dirty="0" err="1"/>
              <a:t>supress</a:t>
            </a:r>
            <a:r>
              <a:rPr lang="en-US" baseline="0" dirty="0"/>
              <a:t> noise. </a:t>
            </a:r>
          </a:p>
          <a:p>
            <a:r>
              <a:rPr lang="en-US" baseline="0" dirty="0"/>
              <a:t>The amount of smoothing is </a:t>
            </a:r>
            <a:r>
              <a:rPr lang="en-US" baseline="0" dirty="0" err="1"/>
              <a:t>usally</a:t>
            </a:r>
            <a:r>
              <a:rPr lang="en-US" baseline="0" dirty="0"/>
              <a:t> expressed by the shape of the </a:t>
            </a:r>
            <a:r>
              <a:rPr lang="en-US" baseline="0" dirty="0" err="1"/>
              <a:t>gaussian</a:t>
            </a:r>
            <a:r>
              <a:rPr lang="en-US" baseline="0" dirty="0"/>
              <a:t>, which, in turn, is described by it’s full </a:t>
            </a:r>
            <a:r>
              <a:rPr lang="en-US" baseline="0" dirty="0" err="1"/>
              <a:t>withd</a:t>
            </a:r>
            <a:r>
              <a:rPr lang="en-US" baseline="0" dirty="0"/>
              <a:t> at half maximum. Here are the examples of the original volume, the smoothed volume at 5 </a:t>
            </a:r>
            <a:r>
              <a:rPr lang="en-US" baseline="0" dirty="0" err="1"/>
              <a:t>fwhm</a:t>
            </a:r>
            <a:r>
              <a:rPr lang="en-US" baseline="0" dirty="0"/>
              <a:t> and 10 </a:t>
            </a:r>
            <a:r>
              <a:rPr lang="en-US" baseline="0" dirty="0" err="1"/>
              <a:t>fwhm</a:t>
            </a:r>
            <a:r>
              <a:rPr lang="en-US" baseline="0" dirty="0"/>
              <a:t>. You can see that the signal increase </a:t>
            </a:r>
            <a:r>
              <a:rPr lang="en-US" baseline="0" dirty="0" err="1"/>
              <a:t>happends</a:t>
            </a:r>
            <a:r>
              <a:rPr lang="en-US" baseline="0" dirty="0"/>
              <a:t> at the expense of the </a:t>
            </a:r>
            <a:r>
              <a:rPr lang="en-US" baseline="0" dirty="0" err="1"/>
              <a:t>spatialresolution</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41</a:t>
            </a:fld>
            <a:endParaRPr lang="en-US"/>
          </a:p>
        </p:txBody>
      </p:sp>
    </p:spTree>
    <p:extLst>
      <p:ext uri="{BB962C8B-B14F-4D97-AF65-F5344CB8AC3E}">
        <p14:creationId xmlns:p14="http://schemas.microsoft.com/office/powerpoint/2010/main" val="3802434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Volume</a:t>
            </a:r>
            <a:r>
              <a:rPr lang="en-US" baseline="0" dirty="0"/>
              <a:t> smoothing has been heavily </a:t>
            </a:r>
            <a:r>
              <a:rPr lang="en-US" baseline="0" dirty="0" err="1"/>
              <a:t>critisized</a:t>
            </a:r>
            <a:r>
              <a:rPr lang="en-US" baseline="0" dirty="0"/>
              <a:t> by some influential people in the field. It has even been called “deficient approaches to human neuroimaging”. </a:t>
            </a:r>
          </a:p>
          <a:p>
            <a:r>
              <a:rPr lang="en-US" baseline="0" dirty="0"/>
              <a:t>Because it does not only degrade the </a:t>
            </a:r>
            <a:r>
              <a:rPr lang="en-US" baseline="0" dirty="0" err="1"/>
              <a:t>resoulution</a:t>
            </a:r>
            <a:r>
              <a:rPr lang="en-US" baseline="0" dirty="0"/>
              <a:t>, but also decreases the effect size. </a:t>
            </a:r>
          </a:p>
          <a:p>
            <a:r>
              <a:rPr lang="en-US" baseline="0" dirty="0"/>
              <a:t>But it is still being done in many cases – it all depends on the questions you are asking </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42</a:t>
            </a:fld>
            <a:endParaRPr lang="en-US"/>
          </a:p>
        </p:txBody>
      </p:sp>
    </p:spTree>
    <p:extLst>
      <p:ext uri="{BB962C8B-B14F-4D97-AF65-F5344CB8AC3E}">
        <p14:creationId xmlns:p14="http://schemas.microsoft.com/office/powerpoint/2010/main" val="5897227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each volume is typically smoothed with a </a:t>
            </a:r>
            <a:r>
              <a:rPr lang="en-US" baseline="0" dirty="0" err="1"/>
              <a:t>gaussian</a:t>
            </a:r>
            <a:r>
              <a:rPr lang="en-US" baseline="0" dirty="0"/>
              <a:t> to increase the signal and </a:t>
            </a:r>
            <a:r>
              <a:rPr lang="en-US" baseline="0" dirty="0" err="1"/>
              <a:t>supress</a:t>
            </a:r>
            <a:r>
              <a:rPr lang="en-US" baseline="0" dirty="0"/>
              <a:t> noise. </a:t>
            </a:r>
          </a:p>
          <a:p>
            <a:r>
              <a:rPr lang="en-US" baseline="0" dirty="0"/>
              <a:t>The amount of smoothing is </a:t>
            </a:r>
            <a:r>
              <a:rPr lang="en-US" baseline="0" dirty="0" err="1"/>
              <a:t>usally</a:t>
            </a:r>
            <a:r>
              <a:rPr lang="en-US" baseline="0" dirty="0"/>
              <a:t> expressed by the shape of the </a:t>
            </a:r>
            <a:r>
              <a:rPr lang="en-US" baseline="0" dirty="0" err="1"/>
              <a:t>gaussian</a:t>
            </a:r>
            <a:r>
              <a:rPr lang="en-US" baseline="0" dirty="0"/>
              <a:t>, which, in turn, is described by it’s full </a:t>
            </a:r>
            <a:r>
              <a:rPr lang="en-US" baseline="0" dirty="0" err="1"/>
              <a:t>withd</a:t>
            </a:r>
            <a:r>
              <a:rPr lang="en-US" baseline="0" dirty="0"/>
              <a:t> at half maximum. Here are the examples of the original volume, the smoothed volume at 5 </a:t>
            </a:r>
            <a:r>
              <a:rPr lang="en-US" baseline="0" dirty="0" err="1"/>
              <a:t>fwhm</a:t>
            </a:r>
            <a:r>
              <a:rPr lang="en-US" baseline="0" dirty="0"/>
              <a:t> and 10 </a:t>
            </a:r>
            <a:r>
              <a:rPr lang="en-US" baseline="0" dirty="0" err="1"/>
              <a:t>fwhm</a:t>
            </a:r>
            <a:r>
              <a:rPr lang="en-US" baseline="0" dirty="0"/>
              <a:t>. You can see that the signal increase </a:t>
            </a:r>
            <a:r>
              <a:rPr lang="en-US" baseline="0" dirty="0" err="1"/>
              <a:t>happends</a:t>
            </a:r>
            <a:r>
              <a:rPr lang="en-US" baseline="0" dirty="0"/>
              <a:t> at the expense of the </a:t>
            </a:r>
            <a:r>
              <a:rPr lang="en-US" baseline="0" dirty="0" err="1"/>
              <a:t>spatialresolution</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43</a:t>
            </a:fld>
            <a:endParaRPr lang="en-US"/>
          </a:p>
        </p:txBody>
      </p:sp>
    </p:spTree>
    <p:extLst>
      <p:ext uri="{BB962C8B-B14F-4D97-AF65-F5344CB8AC3E}">
        <p14:creationId xmlns:p14="http://schemas.microsoft.com/office/powerpoint/2010/main" val="633726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w="9525"/>
        </p:spPr>
        <p:txBody>
          <a:bodyPr/>
          <a:lstStyle/>
          <a:p>
            <a:r>
              <a:rPr lang="en-US" dirty="0"/>
              <a:t>One important feature is</a:t>
            </a:r>
            <a:r>
              <a:rPr lang="en-US" baseline="0" dirty="0"/>
              <a:t> that </a:t>
            </a:r>
            <a:r>
              <a:rPr lang="en-US" baseline="0" dirty="0" err="1"/>
              <a:t>fsfast</a:t>
            </a:r>
            <a:r>
              <a:rPr lang="en-US" baseline="0" dirty="0"/>
              <a:t> allows surface-based processing, and therefore overcomes some of the </a:t>
            </a:r>
            <a:r>
              <a:rPr lang="en-US" baseline="0" dirty="0" err="1"/>
              <a:t>dificulties</a:t>
            </a:r>
            <a:r>
              <a:rPr lang="en-US" baseline="0" dirty="0"/>
              <a:t> caused by smoothing.</a:t>
            </a:r>
          </a:p>
          <a:p>
            <a:endParaRPr lang="en-US" baseline="0" dirty="0"/>
          </a:p>
          <a:p>
            <a:r>
              <a:rPr lang="en-US" baseline="0" dirty="0"/>
              <a:t>Here is an example of how it works. Here is a piece of </a:t>
            </a:r>
            <a:r>
              <a:rPr lang="en-US" baseline="0" dirty="0" err="1"/>
              <a:t>freesrurfer</a:t>
            </a:r>
            <a:r>
              <a:rPr lang="en-US" baseline="0" dirty="0"/>
              <a:t> </a:t>
            </a:r>
            <a:r>
              <a:rPr lang="en-US" baseline="0" dirty="0" err="1"/>
              <a:t>reocnstructed</a:t>
            </a:r>
            <a:r>
              <a:rPr lang="en-US" baseline="0" dirty="0"/>
              <a:t> cortical surface with yellow a white matter surface and red the the gray matter surface. The two points, on opposite banks of the sulcus, are only 5 mm apart in the volume, </a:t>
            </a:r>
          </a:p>
          <a:p>
            <a:r>
              <a:rPr lang="en-US" baseline="0" dirty="0" err="1"/>
              <a:t>howerver</a:t>
            </a:r>
            <a:r>
              <a:rPr lang="en-US" baseline="0" dirty="0"/>
              <a:t>, they are very far from each other on the surface. So these two points can be two completely different </a:t>
            </a:r>
            <a:r>
              <a:rPr lang="en-US" baseline="0" dirty="0" err="1"/>
              <a:t>functiona</a:t>
            </a:r>
            <a:r>
              <a:rPr lang="en-US" baseline="0" dirty="0"/>
              <a:t> areas. </a:t>
            </a:r>
          </a:p>
          <a:p>
            <a:r>
              <a:rPr lang="en-US" baseline="0" dirty="0"/>
              <a:t>However, if you smooth on the volume, as shown here, you will mix them </a:t>
            </a:r>
            <a:r>
              <a:rPr lang="en-US" baseline="0" dirty="0" err="1"/>
              <a:t>thogether</a:t>
            </a:r>
            <a:r>
              <a:rPr lang="en-US" baseline="0" dirty="0"/>
              <a:t>. </a:t>
            </a:r>
          </a:p>
          <a:p>
            <a:r>
              <a:rPr lang="en-US" baseline="0" dirty="0" err="1"/>
              <a:t>FsFast</a:t>
            </a:r>
            <a:r>
              <a:rPr lang="en-US" baseline="0" dirty="0"/>
              <a:t> uses the information from the </a:t>
            </a:r>
            <a:r>
              <a:rPr lang="en-US" baseline="0" dirty="0" err="1"/>
              <a:t>freesurfer’s</a:t>
            </a:r>
            <a:r>
              <a:rPr lang="en-US" baseline="0" dirty="0"/>
              <a:t> surface </a:t>
            </a:r>
            <a:r>
              <a:rPr lang="en-US" baseline="0" dirty="0" err="1"/>
              <a:t>reconstruciton</a:t>
            </a:r>
            <a:r>
              <a:rPr lang="en-US" baseline="0" dirty="0"/>
              <a:t> and </a:t>
            </a:r>
            <a:r>
              <a:rPr lang="en-US" baseline="0" dirty="0" err="1"/>
              <a:t>smoothes</a:t>
            </a:r>
            <a:r>
              <a:rPr lang="en-US" baseline="0" dirty="0"/>
              <a:t> the data along the cortical surface. This allows to take </a:t>
            </a:r>
            <a:r>
              <a:rPr lang="en-US" baseline="0" dirty="0" err="1"/>
              <a:t>advanta</a:t>
            </a:r>
            <a:r>
              <a:rPr lang="en-US" baseline="0" dirty="0"/>
              <a:t> of smoothing procedure without mixing these two areas together.</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6E086-2C0B-8A4E-9EE7-478F9D228A54}" type="slidenum">
              <a:rPr lang="en-US" smtClean="0"/>
              <a:t>50</a:t>
            </a:fld>
            <a:endParaRPr lang="en-US"/>
          </a:p>
        </p:txBody>
      </p:sp>
    </p:spTree>
    <p:extLst>
      <p:ext uri="{BB962C8B-B14F-4D97-AF65-F5344CB8AC3E}">
        <p14:creationId xmlns:p14="http://schemas.microsoft.com/office/powerpoint/2010/main" val="7074644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that an image is 4d and consists of little 3d cubes called voxels, with the 4</a:t>
            </a:r>
            <a:r>
              <a:rPr lang="en-US" baseline="30000" dirty="0"/>
              <a:t>th</a:t>
            </a:r>
            <a:r>
              <a:rPr lang="en-US" baseline="0" dirty="0"/>
              <a:t> </a:t>
            </a:r>
            <a:r>
              <a:rPr lang="en-US" baseline="0" dirty="0" err="1"/>
              <a:t>diemtion</a:t>
            </a:r>
            <a:r>
              <a:rPr lang="en-US" baseline="0" dirty="0"/>
              <a:t> being time.</a:t>
            </a:r>
          </a:p>
          <a:p>
            <a:r>
              <a:rPr lang="en-US" baseline="0" dirty="0"/>
              <a:t>A </a:t>
            </a:r>
            <a:r>
              <a:rPr lang="en-US" baseline="0" dirty="0" err="1"/>
              <a:t>calssical</a:t>
            </a:r>
            <a:r>
              <a:rPr lang="en-US" baseline="0" dirty="0"/>
              <a:t> analysis is done over </a:t>
            </a:r>
            <a:r>
              <a:rPr lang="en-US" baseline="0" dirty="0" err="1"/>
              <a:t>tiem</a:t>
            </a:r>
            <a:r>
              <a:rPr lang="en-US" baseline="0" dirty="0"/>
              <a:t> for every voxel in the brain </a:t>
            </a:r>
            <a:r>
              <a:rPr lang="en-US" baseline="0" dirty="0" err="1"/>
              <a:t>independelty</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53</a:t>
            </a:fld>
            <a:endParaRPr lang="en-US"/>
          </a:p>
        </p:txBody>
      </p:sp>
    </p:spTree>
    <p:extLst>
      <p:ext uri="{BB962C8B-B14F-4D97-AF65-F5344CB8AC3E}">
        <p14:creationId xmlns:p14="http://schemas.microsoft.com/office/powerpoint/2010/main" val="4291207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help us better understand the analysis steps, </a:t>
            </a:r>
            <a:r>
              <a:rPr lang="en-US" dirty="0"/>
              <a:t>let’s use an example.</a:t>
            </a:r>
          </a:p>
          <a:p>
            <a:r>
              <a:rPr lang="en-US" baseline="0" dirty="0"/>
              <a:t>Let’s say we have conducted a </a:t>
            </a:r>
            <a:r>
              <a:rPr lang="en-US" baseline="0" dirty="0" err="1"/>
              <a:t>calssical</a:t>
            </a:r>
            <a:r>
              <a:rPr lang="en-US" baseline="0" dirty="0"/>
              <a:t> experiment in the visual system, a </a:t>
            </a:r>
            <a:r>
              <a:rPr lang="en-US" baseline="0" dirty="0" err="1"/>
              <a:t>flickerign</a:t>
            </a:r>
            <a:r>
              <a:rPr lang="en-US" baseline="0" dirty="0"/>
              <a:t> checkerboard.</a:t>
            </a:r>
          </a:p>
          <a:p>
            <a:r>
              <a:rPr lang="en-US" baseline="0" dirty="0"/>
              <a:t>In this experiment, we want to find out which brain areas are active when subjects view a flickering checkerboard compared to when they view a gray background.</a:t>
            </a:r>
            <a:endParaRPr lang="en-US" dirty="0"/>
          </a:p>
          <a:p>
            <a:r>
              <a:rPr lang="en-US" dirty="0"/>
              <a:t>We</a:t>
            </a:r>
            <a:r>
              <a:rPr lang="en-US" baseline="0" dirty="0"/>
              <a:t> have shown to every volunteer a checkerboard for e.g. 20 second interleaved with a 20 s rest, and we will measure a whole brain volume every 2 seconds, for e.g. to minutes or so.</a:t>
            </a:r>
          </a:p>
          <a:p>
            <a:endParaRPr lang="en-US" dirty="0"/>
          </a:p>
          <a:p>
            <a:endParaRPr lang="en-US" dirty="0"/>
          </a:p>
          <a:p>
            <a:r>
              <a:rPr lang="en-US" dirty="0" err="1"/>
              <a:t>Matlab</a:t>
            </a:r>
            <a:r>
              <a:rPr lang="en-US" dirty="0"/>
              <a:t> code to generate</a:t>
            </a:r>
            <a:r>
              <a:rPr lang="en-US" baseline="0" dirty="0"/>
              <a:t> stimulus, BOLD and shifted BOLD</a:t>
            </a:r>
            <a:br>
              <a:rPr lang="en-US" baseline="0" dirty="0"/>
            </a:br>
            <a:r>
              <a:rPr lang="en-US" baseline="0" dirty="0"/>
              <a:t>X = [1 1 1 1 1 1 1 1 0 0 0 0 0 0 0 0 1 1 1 1 1 1 1 1 0 0 0 0 0 0 0 0 1 1 1 1 1 1 1 1 0 0 0 0 0 0 0 0];</a:t>
            </a:r>
          </a:p>
          <a:p>
            <a:r>
              <a:rPr lang="en-US" baseline="0" dirty="0"/>
              <a:t>bf = </a:t>
            </a:r>
            <a:r>
              <a:rPr lang="en-US" baseline="0" dirty="0" err="1"/>
              <a:t>spm_get_bf</a:t>
            </a:r>
            <a:r>
              <a:rPr lang="en-US" baseline="0" dirty="0"/>
              <a:t>; % indicated a </a:t>
            </a:r>
            <a:r>
              <a:rPr lang="en-US" baseline="0" dirty="0" err="1"/>
              <a:t>tr</a:t>
            </a:r>
            <a:r>
              <a:rPr lang="en-US" baseline="0" dirty="0"/>
              <a:t> of 2.5</a:t>
            </a:r>
          </a:p>
          <a:p>
            <a:r>
              <a:rPr lang="en-US" baseline="0" dirty="0"/>
              <a:t>Y = </a:t>
            </a:r>
            <a:r>
              <a:rPr lang="en-US" baseline="0" dirty="0" err="1"/>
              <a:t>conv</a:t>
            </a:r>
            <a:r>
              <a:rPr lang="en-US" baseline="0" dirty="0"/>
              <a:t>(</a:t>
            </a:r>
            <a:r>
              <a:rPr lang="en-US" baseline="0" dirty="0" err="1"/>
              <a:t>X,bf.bf</a:t>
            </a:r>
            <a:r>
              <a:rPr lang="en-US" baseline="0" dirty="0"/>
              <a:t>);</a:t>
            </a:r>
          </a:p>
          <a:p>
            <a:r>
              <a:rPr lang="tr-TR" dirty="0"/>
              <a:t>Ye = </a:t>
            </a:r>
            <a:r>
              <a:rPr lang="tr-TR" dirty="0" err="1"/>
              <a:t>Y+randn</a:t>
            </a:r>
            <a:r>
              <a:rPr lang="tr-TR" dirty="0"/>
              <a:t>(size(Y)).*0.2;</a:t>
            </a:r>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3</a:t>
            </a:fld>
            <a:endParaRPr lang="en-US"/>
          </a:p>
        </p:txBody>
      </p:sp>
    </p:spTree>
    <p:extLst>
      <p:ext uri="{BB962C8B-B14F-4D97-AF65-F5344CB8AC3E}">
        <p14:creationId xmlns:p14="http://schemas.microsoft.com/office/powerpoint/2010/main" val="4026321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recall our checkerboard</a:t>
            </a:r>
            <a:r>
              <a:rPr lang="en-US" baseline="0" dirty="0"/>
              <a:t> experiment where </a:t>
            </a:r>
            <a:r>
              <a:rPr lang="en-US" baseline="0" dirty="0" err="1"/>
              <a:t>particients</a:t>
            </a:r>
            <a:r>
              <a:rPr lang="en-US" baseline="0" dirty="0"/>
              <a:t> viewed either a checkerboard or a gray screen. Let’s also </a:t>
            </a:r>
            <a:r>
              <a:rPr lang="en-US" baseline="0" dirty="0" err="1"/>
              <a:t>creata</a:t>
            </a:r>
            <a:r>
              <a:rPr lang="en-US" baseline="0" dirty="0"/>
              <a:t> a function, called the </a:t>
            </a:r>
            <a:r>
              <a:rPr lang="en-US" baseline="0" dirty="0" err="1"/>
              <a:t>stimulsu</a:t>
            </a:r>
            <a:r>
              <a:rPr lang="en-US" baseline="0" dirty="0"/>
              <a:t> function, which is one where the checkerboard was on, and zero where the checkerboard was off</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54</a:t>
            </a:fld>
            <a:endParaRPr lang="en-US"/>
          </a:p>
        </p:txBody>
      </p:sp>
    </p:spTree>
    <p:extLst>
      <p:ext uri="{BB962C8B-B14F-4D97-AF65-F5344CB8AC3E}">
        <p14:creationId xmlns:p14="http://schemas.microsoft.com/office/powerpoint/2010/main" val="19515033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a:t>
            </a:r>
            <a:r>
              <a:rPr lang="en-US" baseline="0" dirty="0"/>
              <a:t> look at the time course of a voxel in the visual </a:t>
            </a:r>
            <a:r>
              <a:rPr lang="en-US" baseline="0" dirty="0" err="1"/>
              <a:t>coretx</a:t>
            </a:r>
            <a:r>
              <a:rPr lang="en-US" baseline="0" dirty="0"/>
              <a:t>. You see that it is noisy and delayed, but it kind of follows the stimulus.</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55</a:t>
            </a:fld>
            <a:endParaRPr lang="en-US"/>
          </a:p>
        </p:txBody>
      </p:sp>
    </p:spTree>
    <p:extLst>
      <p:ext uri="{BB962C8B-B14F-4D97-AF65-F5344CB8AC3E}">
        <p14:creationId xmlns:p14="http://schemas.microsoft.com/office/powerpoint/2010/main" val="19515033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a:t>
            </a:r>
            <a:r>
              <a:rPr lang="en-US" baseline="0" dirty="0"/>
              <a:t> there is a better way called the General linear model (shortly called </a:t>
            </a:r>
            <a:r>
              <a:rPr lang="en-US" baseline="0" dirty="0" err="1"/>
              <a:t>glm</a:t>
            </a:r>
            <a:r>
              <a:rPr lang="en-US" baseline="0" dirty="0"/>
              <a:t>)</a:t>
            </a:r>
          </a:p>
          <a:p>
            <a:r>
              <a:rPr lang="en-US" baseline="0" dirty="0"/>
              <a:t>It boils down to making a prediction about the signal time course and comparing this prediction with the measured signal</a:t>
            </a:r>
          </a:p>
          <a:p>
            <a:endParaRPr lang="en-US" dirty="0"/>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56</a:t>
            </a:fld>
            <a:endParaRPr lang="en-US"/>
          </a:p>
        </p:txBody>
      </p:sp>
    </p:spTree>
    <p:extLst>
      <p:ext uri="{BB962C8B-B14F-4D97-AF65-F5344CB8AC3E}">
        <p14:creationId xmlns:p14="http://schemas.microsoft.com/office/powerpoint/2010/main" val="2175165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build a prediction about the signal?</a:t>
            </a:r>
          </a:p>
          <a:p>
            <a:r>
              <a:rPr lang="en-US" dirty="0"/>
              <a:t>Well, we know the timing of the stimulu</a:t>
            </a:r>
            <a:r>
              <a:rPr lang="en-US" baseline="0" dirty="0"/>
              <a:t>s on the screen – called the stimulus function, and we know a </a:t>
            </a:r>
            <a:r>
              <a:rPr lang="en-US" baseline="0" dirty="0" err="1"/>
              <a:t>tiypical</a:t>
            </a:r>
            <a:r>
              <a:rPr lang="en-US" baseline="0" dirty="0"/>
              <a:t> shape of the hemodynamic response.</a:t>
            </a:r>
          </a:p>
          <a:p>
            <a:r>
              <a:rPr lang="en-US" baseline="0" dirty="0"/>
              <a:t>The signal prediction, called a </a:t>
            </a:r>
            <a:r>
              <a:rPr lang="en-US" baseline="0" dirty="0" err="1"/>
              <a:t>regressor</a:t>
            </a:r>
            <a:r>
              <a:rPr lang="en-US" baseline="0" dirty="0"/>
              <a:t>, is creased by the convolution operation between the stimulus function and the HRF.</a:t>
            </a:r>
          </a:p>
          <a:p>
            <a:r>
              <a:rPr lang="en-US" baseline="0" dirty="0"/>
              <a:t>The result of this convolution is will look like this:</a:t>
            </a:r>
            <a:endParaRPr lang="en-US" dirty="0"/>
          </a:p>
          <a:p>
            <a:endParaRPr lang="en-US" dirty="0"/>
          </a:p>
          <a:p>
            <a:r>
              <a:rPr lang="en-US" dirty="0"/>
              <a:t>Since we know</a:t>
            </a:r>
            <a:r>
              <a:rPr lang="en-US" baseline="0" dirty="0"/>
              <a:t> </a:t>
            </a:r>
            <a:r>
              <a:rPr lang="en-US" baseline="0" dirty="0" err="1"/>
              <a:t>aaproximately</a:t>
            </a:r>
            <a:r>
              <a:rPr lang="en-US" baseline="0" dirty="0"/>
              <a:t> what a signal should look like – It is our hemodynamic response function. By convolution of the stimulus function with </a:t>
            </a:r>
            <a:r>
              <a:rPr lang="en-US" baseline="0" dirty="0" err="1"/>
              <a:t>hrf</a:t>
            </a:r>
            <a:r>
              <a:rPr lang="en-US" baseline="0" dirty="0"/>
              <a:t> we can generate a signal predictor, which is called a </a:t>
            </a:r>
            <a:r>
              <a:rPr lang="en-US" baseline="0" dirty="0" err="1"/>
              <a:t>regressor</a:t>
            </a:r>
            <a:r>
              <a:rPr lang="en-US" baseline="0" dirty="0"/>
              <a:t>.</a:t>
            </a:r>
          </a:p>
          <a:p>
            <a:r>
              <a:rPr lang="en-US" baseline="0" dirty="0"/>
              <a:t>Then we fit the </a:t>
            </a:r>
            <a:r>
              <a:rPr lang="en-US" baseline="0" dirty="0" err="1"/>
              <a:t>regressor</a:t>
            </a:r>
            <a:r>
              <a:rPr lang="en-US" baseline="0" dirty="0"/>
              <a:t> to the measured signal. If it fits nicely there is an activation. How we decide if it fits nicely?</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57</a:t>
            </a:fld>
            <a:endParaRPr lang="en-US"/>
          </a:p>
        </p:txBody>
      </p:sp>
    </p:spTree>
    <p:extLst>
      <p:ext uri="{BB962C8B-B14F-4D97-AF65-F5344CB8AC3E}">
        <p14:creationId xmlns:p14="http://schemas.microsoft.com/office/powerpoint/2010/main" val="2749660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we fit our prediction to the data (shown in read). If it fits nicely there is an activation. How we decide if it fits nicely?</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58</a:t>
            </a:fld>
            <a:endParaRPr lang="en-US"/>
          </a:p>
        </p:txBody>
      </p:sp>
    </p:spTree>
    <p:extLst>
      <p:ext uri="{BB962C8B-B14F-4D97-AF65-F5344CB8AC3E}">
        <p14:creationId xmlns:p14="http://schemas.microsoft.com/office/powerpoint/2010/main" val="27496606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that it fits nicely?</a:t>
            </a:r>
          </a:p>
          <a:p>
            <a:r>
              <a:rPr lang="en-US" dirty="0"/>
              <a:t>Using a least square estimation of a linear regression, called the </a:t>
            </a:r>
            <a:r>
              <a:rPr lang="en-US" dirty="0" err="1"/>
              <a:t>genral</a:t>
            </a:r>
            <a:r>
              <a:rPr lang="en-US" baseline="0" dirty="0"/>
              <a:t> linear model (GLM)</a:t>
            </a:r>
          </a:p>
          <a:p>
            <a:r>
              <a:rPr lang="en-US" baseline="0" dirty="0"/>
              <a:t>The assumption behind </a:t>
            </a:r>
            <a:r>
              <a:rPr lang="en-US" baseline="0" dirty="0" err="1"/>
              <a:t>glm</a:t>
            </a:r>
            <a:r>
              <a:rPr lang="en-US" baseline="0" dirty="0"/>
              <a:t> is that you signal Y consists of a sum of the </a:t>
            </a:r>
            <a:r>
              <a:rPr lang="en-US" baseline="0" dirty="0" err="1"/>
              <a:t>folloing</a:t>
            </a:r>
            <a:r>
              <a:rPr lang="en-US" baseline="0" dirty="0"/>
              <a:t> terms:</a:t>
            </a:r>
          </a:p>
          <a:p>
            <a:r>
              <a:rPr lang="en-US" baseline="0" dirty="0" err="1"/>
              <a:t>Modelled</a:t>
            </a:r>
            <a:r>
              <a:rPr lang="en-US" baseline="0" dirty="0"/>
              <a:t> response (</a:t>
            </a:r>
            <a:r>
              <a:rPr lang="en-US" baseline="0" dirty="0" err="1"/>
              <a:t>regressor</a:t>
            </a:r>
            <a:r>
              <a:rPr lang="en-US" baseline="0" dirty="0"/>
              <a:t>)</a:t>
            </a:r>
          </a:p>
          <a:p>
            <a:r>
              <a:rPr lang="en-US" baseline="0" dirty="0"/>
              <a:t>Constant offset (which is not so important)</a:t>
            </a:r>
          </a:p>
          <a:p>
            <a:r>
              <a:rPr lang="en-US" baseline="0" dirty="0"/>
              <a:t>And some residual error (scanner noise, confounds, </a:t>
            </a:r>
            <a:r>
              <a:rPr lang="en-US" baseline="0" dirty="0" err="1"/>
              <a:t>etc</a:t>
            </a:r>
            <a:r>
              <a:rPr lang="en-US" baseline="0" dirty="0"/>
              <a:t>)</a:t>
            </a:r>
          </a:p>
          <a:p>
            <a:r>
              <a:rPr lang="en-US" baseline="0" dirty="0"/>
              <a:t>Where beta term, </a:t>
            </a:r>
            <a:r>
              <a:rPr lang="en-US" baseline="0" dirty="0" err="1"/>
              <a:t>aslo</a:t>
            </a:r>
            <a:r>
              <a:rPr lang="en-US" baseline="0" dirty="0"/>
              <a:t> called the beta weight,  reflects how well your model fits the data.</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59</a:t>
            </a:fld>
            <a:endParaRPr lang="en-US"/>
          </a:p>
        </p:txBody>
      </p:sp>
    </p:spTree>
    <p:extLst>
      <p:ext uri="{BB962C8B-B14F-4D97-AF65-F5344CB8AC3E}">
        <p14:creationId xmlns:p14="http://schemas.microsoft.com/office/powerpoint/2010/main" val="3760673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a:t>
            </a:r>
            <a:r>
              <a:rPr lang="en-US" baseline="0" dirty="0"/>
              <a:t> we get from beta estimates to making statistical inference? Rejecting the null hypothesis? </a:t>
            </a:r>
          </a:p>
          <a:p>
            <a:r>
              <a:rPr lang="en-US" dirty="0"/>
              <a:t>The good thing is that beta</a:t>
            </a:r>
            <a:r>
              <a:rPr lang="en-US" baseline="0" dirty="0"/>
              <a:t> estimated </a:t>
            </a:r>
            <a:r>
              <a:rPr lang="en-US" baseline="0" dirty="0" err="1"/>
              <a:t>devided</a:t>
            </a:r>
            <a:r>
              <a:rPr lang="en-US" baseline="0" dirty="0"/>
              <a:t> by its standard </a:t>
            </a:r>
            <a:r>
              <a:rPr lang="en-US" baseline="0" dirty="0" err="1"/>
              <a:t>eroor</a:t>
            </a:r>
            <a:r>
              <a:rPr lang="en-US" baseline="0" dirty="0"/>
              <a:t> is a t-statistic with a t-distribution. So to know </a:t>
            </a:r>
            <a:r>
              <a:rPr lang="en-US" baseline="0" dirty="0" err="1"/>
              <a:t>wheter</a:t>
            </a:r>
            <a:r>
              <a:rPr lang="en-US" baseline="0" dirty="0"/>
              <a:t> an activation in one voxel is significant is relatively </a:t>
            </a:r>
            <a:r>
              <a:rPr lang="en-US" baseline="0" dirty="0" err="1"/>
              <a:t>straifhtforward</a:t>
            </a:r>
            <a:r>
              <a:rPr lang="en-US" baseline="0" dirty="0"/>
              <a:t>.</a:t>
            </a:r>
          </a:p>
          <a:p>
            <a:r>
              <a:rPr lang="en-US" baseline="0" dirty="0"/>
              <a:t>If we had just one voxel, we would have computed the t-statistic, and then depending on the degrees of freedom determined if it exceeds the critical value. </a:t>
            </a:r>
          </a:p>
          <a:p>
            <a:r>
              <a:rPr lang="en-US" baseline="0" dirty="0"/>
              <a:t>However, we are doing the same statistical test for MANY voxels. SO the probability that we find a significant voxel simply by chance increases. This is the multiple comparison problem that is encountered anywhere in statistics. In fMRI it is particularly prominent, because the number if singe tests is enormous. </a:t>
            </a:r>
          </a:p>
          <a:p>
            <a:r>
              <a:rPr lang="en-US" baseline="0" dirty="0"/>
              <a:t>There are several ways and philosophies for </a:t>
            </a:r>
            <a:r>
              <a:rPr lang="en-US" baseline="0" dirty="0" err="1"/>
              <a:t>dealign</a:t>
            </a:r>
            <a:r>
              <a:rPr lang="en-US" baseline="0" dirty="0"/>
              <a:t> with it, I won’t go into details right now. The important thing is that any voxel wise analysis MUST deal with this problem in some way.</a:t>
            </a:r>
          </a:p>
        </p:txBody>
      </p:sp>
      <p:sp>
        <p:nvSpPr>
          <p:cNvPr id="4" name="Slide Number Placeholder 3"/>
          <p:cNvSpPr>
            <a:spLocks noGrp="1"/>
          </p:cNvSpPr>
          <p:nvPr>
            <p:ph type="sldNum" sz="quarter" idx="10"/>
          </p:nvPr>
        </p:nvSpPr>
        <p:spPr/>
        <p:txBody>
          <a:bodyPr/>
          <a:lstStyle/>
          <a:p>
            <a:fld id="{A8A6E086-2C0B-8A4E-9EE7-478F9D228A54}" type="slidenum">
              <a:rPr lang="en-US" smtClean="0"/>
              <a:t>61</a:t>
            </a:fld>
            <a:endParaRPr lang="en-US"/>
          </a:p>
        </p:txBody>
      </p:sp>
    </p:spTree>
    <p:extLst>
      <p:ext uri="{BB962C8B-B14F-4D97-AF65-F5344CB8AC3E}">
        <p14:creationId xmlns:p14="http://schemas.microsoft.com/office/powerpoint/2010/main" val="1490492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know that it fits nicely?</a:t>
            </a:r>
          </a:p>
          <a:p>
            <a:r>
              <a:rPr lang="en-US" dirty="0"/>
              <a:t>Using a least square estimation of a linear regression, called the </a:t>
            </a:r>
            <a:r>
              <a:rPr lang="en-US" dirty="0" err="1"/>
              <a:t>genral</a:t>
            </a:r>
            <a:r>
              <a:rPr lang="en-US" baseline="0" dirty="0"/>
              <a:t> linear model (GLM)</a:t>
            </a:r>
          </a:p>
          <a:p>
            <a:r>
              <a:rPr lang="en-US" baseline="0" dirty="0"/>
              <a:t>The assumption behind </a:t>
            </a:r>
            <a:r>
              <a:rPr lang="en-US" baseline="0" dirty="0" err="1"/>
              <a:t>glm</a:t>
            </a:r>
            <a:r>
              <a:rPr lang="en-US" baseline="0" dirty="0"/>
              <a:t> is that you signal Y consists of a sum of the </a:t>
            </a:r>
            <a:r>
              <a:rPr lang="en-US" baseline="0" dirty="0" err="1"/>
              <a:t>folloing</a:t>
            </a:r>
            <a:r>
              <a:rPr lang="en-US" baseline="0" dirty="0"/>
              <a:t> terms:</a:t>
            </a:r>
          </a:p>
          <a:p>
            <a:r>
              <a:rPr lang="en-US" baseline="0" dirty="0" err="1"/>
              <a:t>Modelled</a:t>
            </a:r>
            <a:r>
              <a:rPr lang="en-US" baseline="0" dirty="0"/>
              <a:t> response (</a:t>
            </a:r>
            <a:r>
              <a:rPr lang="en-US" baseline="0" dirty="0" err="1"/>
              <a:t>regressor</a:t>
            </a:r>
            <a:r>
              <a:rPr lang="en-US" baseline="0" dirty="0"/>
              <a:t>)</a:t>
            </a:r>
          </a:p>
          <a:p>
            <a:r>
              <a:rPr lang="en-US" baseline="0" dirty="0"/>
              <a:t>Constant offset (which is not so important)</a:t>
            </a:r>
          </a:p>
          <a:p>
            <a:r>
              <a:rPr lang="en-US" baseline="0" dirty="0"/>
              <a:t>And some residual error (scanner noise, confounds, </a:t>
            </a:r>
            <a:r>
              <a:rPr lang="en-US" baseline="0" dirty="0" err="1"/>
              <a:t>etc</a:t>
            </a:r>
            <a:r>
              <a:rPr lang="en-US" baseline="0" dirty="0"/>
              <a:t>)</a:t>
            </a:r>
          </a:p>
          <a:p>
            <a:r>
              <a:rPr lang="en-US" baseline="0" dirty="0"/>
              <a:t>Where beta term, </a:t>
            </a:r>
            <a:r>
              <a:rPr lang="en-US" baseline="0" dirty="0" err="1"/>
              <a:t>aslo</a:t>
            </a:r>
            <a:r>
              <a:rPr lang="en-US" baseline="0" dirty="0"/>
              <a:t> called the beta weight,  reflects how well your model fits the data.</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64</a:t>
            </a:fld>
            <a:endParaRPr lang="en-US"/>
          </a:p>
        </p:txBody>
      </p:sp>
    </p:spTree>
    <p:extLst>
      <p:ext uri="{BB962C8B-B14F-4D97-AF65-F5344CB8AC3E}">
        <p14:creationId xmlns:p14="http://schemas.microsoft.com/office/powerpoint/2010/main" val="37606737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a:t>
            </a:r>
            <a:r>
              <a:rPr lang="en-US" baseline="0" dirty="0"/>
              <a:t> we get from beta estimates to making statistical inference? Rejecting the null hypothesis? </a:t>
            </a:r>
          </a:p>
          <a:p>
            <a:r>
              <a:rPr lang="en-US" dirty="0"/>
              <a:t>The good thing is that beta</a:t>
            </a:r>
            <a:r>
              <a:rPr lang="en-US" baseline="0" dirty="0"/>
              <a:t> estimated </a:t>
            </a:r>
            <a:r>
              <a:rPr lang="en-US" baseline="0" dirty="0" err="1"/>
              <a:t>devided</a:t>
            </a:r>
            <a:r>
              <a:rPr lang="en-US" baseline="0" dirty="0"/>
              <a:t> by its standard </a:t>
            </a:r>
            <a:r>
              <a:rPr lang="en-US" baseline="0" dirty="0" err="1"/>
              <a:t>eroor</a:t>
            </a:r>
            <a:r>
              <a:rPr lang="en-US" baseline="0" dirty="0"/>
              <a:t> is a t-statistic with a t-distribution. So to know </a:t>
            </a:r>
            <a:r>
              <a:rPr lang="en-US" baseline="0" dirty="0" err="1"/>
              <a:t>wheter</a:t>
            </a:r>
            <a:r>
              <a:rPr lang="en-US" baseline="0" dirty="0"/>
              <a:t> an activation in one voxel is significant is relatively </a:t>
            </a:r>
            <a:r>
              <a:rPr lang="en-US" baseline="0" dirty="0" err="1"/>
              <a:t>straifhtforward</a:t>
            </a:r>
            <a:r>
              <a:rPr lang="en-US" baseline="0" dirty="0"/>
              <a:t>.</a:t>
            </a:r>
          </a:p>
          <a:p>
            <a:r>
              <a:rPr lang="en-US" baseline="0" dirty="0"/>
              <a:t>If we had just one voxel, we would have computed the t-statistic, and then depending on the degrees of freedom determined if it exceeds the critical value. </a:t>
            </a:r>
          </a:p>
          <a:p>
            <a:r>
              <a:rPr lang="en-US" baseline="0" dirty="0"/>
              <a:t>However, we are doing the same statistical test for MANY voxels. SO the probability that we find a significant voxel simply by chance increases. This is the multiple comparison problem that is encountered anywhere in statistics. In fMRI it is particularly prominent, because the number if singe tests is enormous. </a:t>
            </a:r>
          </a:p>
          <a:p>
            <a:r>
              <a:rPr lang="en-US" baseline="0" dirty="0"/>
              <a:t>There are several ways and philosophies for </a:t>
            </a:r>
            <a:r>
              <a:rPr lang="en-US" baseline="0" dirty="0" err="1"/>
              <a:t>dealign</a:t>
            </a:r>
            <a:r>
              <a:rPr lang="en-US" baseline="0" dirty="0"/>
              <a:t> with it, I won’t go into details right now. The important thing is that any voxel wise analysis MUST deal with this problem in some way.</a:t>
            </a:r>
          </a:p>
        </p:txBody>
      </p:sp>
      <p:sp>
        <p:nvSpPr>
          <p:cNvPr id="4" name="Slide Number Placeholder 3"/>
          <p:cNvSpPr>
            <a:spLocks noGrp="1"/>
          </p:cNvSpPr>
          <p:nvPr>
            <p:ph type="sldNum" sz="quarter" idx="10"/>
          </p:nvPr>
        </p:nvSpPr>
        <p:spPr/>
        <p:txBody>
          <a:bodyPr/>
          <a:lstStyle/>
          <a:p>
            <a:fld id="{A8A6E086-2C0B-8A4E-9EE7-478F9D228A54}" type="slidenum">
              <a:rPr lang="en-US" smtClean="0"/>
              <a:t>65</a:t>
            </a:fld>
            <a:endParaRPr lang="en-US"/>
          </a:p>
        </p:txBody>
      </p:sp>
    </p:spTree>
    <p:extLst>
      <p:ext uri="{BB962C8B-B14F-4D97-AF65-F5344CB8AC3E}">
        <p14:creationId xmlns:p14="http://schemas.microsoft.com/office/powerpoint/2010/main" val="14904928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principle, you can have as many</a:t>
            </a:r>
            <a:r>
              <a:rPr lang="en-US" baseline="0" dirty="0"/>
              <a:t> </a:t>
            </a:r>
            <a:r>
              <a:rPr lang="en-US" baseline="0" dirty="0" err="1"/>
              <a:t>regressors</a:t>
            </a:r>
            <a:r>
              <a:rPr lang="en-US" baseline="0" dirty="0"/>
              <a:t> as you like; some of them will be you experimental conditions; some of them will be confound </a:t>
            </a:r>
            <a:r>
              <a:rPr lang="en-US" baseline="0" dirty="0" err="1"/>
              <a:t>regressors</a:t>
            </a:r>
            <a:r>
              <a:rPr lang="en-US" baseline="0" dirty="0"/>
              <a:t>, the so-called “nuisance </a:t>
            </a:r>
            <a:r>
              <a:rPr lang="en-US" baseline="0" dirty="0" err="1"/>
              <a:t>regressors</a:t>
            </a:r>
            <a:r>
              <a:rPr lang="en-US" baseline="0" dirty="0"/>
              <a:t>”. </a:t>
            </a:r>
          </a:p>
          <a:p>
            <a:r>
              <a:rPr lang="en-US" baseline="0" dirty="0"/>
              <a:t>They all </a:t>
            </a:r>
            <a:r>
              <a:rPr lang="en-US" baseline="0" dirty="0" err="1"/>
              <a:t>comprize</a:t>
            </a:r>
            <a:r>
              <a:rPr lang="en-US" baseline="0" dirty="0"/>
              <a:t> a matrix called the design matrix. </a:t>
            </a:r>
          </a:p>
          <a:p>
            <a:r>
              <a:rPr lang="en-US" baseline="0" dirty="0"/>
              <a:t>Here I have taken the most complex design matrix I could find in with </a:t>
            </a:r>
            <a:r>
              <a:rPr lang="en-US" baseline="0" dirty="0" err="1"/>
              <a:t>google</a:t>
            </a:r>
            <a:r>
              <a:rPr lang="en-US" baseline="0" dirty="0"/>
              <a:t>, I think it contains around 70 </a:t>
            </a:r>
            <a:r>
              <a:rPr lang="en-US" baseline="0" dirty="0" err="1"/>
              <a:t>regressors</a:t>
            </a:r>
            <a:r>
              <a:rPr lang="en-US" baseline="0" dirty="0"/>
              <a:t>. </a:t>
            </a:r>
          </a:p>
          <a:p>
            <a:r>
              <a:rPr lang="en-US" baseline="0" dirty="0"/>
              <a:t>They are located along the </a:t>
            </a:r>
            <a:r>
              <a:rPr lang="en-US" baseline="0" dirty="0" err="1"/>
              <a:t>colums</a:t>
            </a:r>
            <a:r>
              <a:rPr lang="en-US" baseline="0" dirty="0"/>
              <a:t>. Along the rows we have a time </a:t>
            </a:r>
            <a:r>
              <a:rPr lang="en-US" baseline="0" dirty="0" err="1"/>
              <a:t>dimenstion</a:t>
            </a:r>
            <a:r>
              <a:rPr lang="en-US" baseline="0" dirty="0"/>
              <a:t>. After the </a:t>
            </a:r>
            <a:r>
              <a:rPr lang="en-US" baseline="0" dirty="0" err="1"/>
              <a:t>glm</a:t>
            </a:r>
            <a:r>
              <a:rPr lang="en-US" baseline="0" dirty="0"/>
              <a:t> fit each of these </a:t>
            </a:r>
            <a:r>
              <a:rPr lang="en-US" baseline="0" dirty="0" err="1"/>
              <a:t>regressors</a:t>
            </a:r>
            <a:r>
              <a:rPr lang="en-US" baseline="0" dirty="0"/>
              <a:t> will have a beta estimate. </a:t>
            </a:r>
          </a:p>
          <a:p>
            <a:r>
              <a:rPr lang="en-US" baseline="0" dirty="0"/>
              <a:t>This offers a lot of flexibility about what you can do with beta estimates.</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66</a:t>
            </a:fld>
            <a:endParaRPr lang="en-US"/>
          </a:p>
        </p:txBody>
      </p:sp>
    </p:spTree>
    <p:extLst>
      <p:ext uri="{BB962C8B-B14F-4D97-AF65-F5344CB8AC3E}">
        <p14:creationId xmlns:p14="http://schemas.microsoft.com/office/powerpoint/2010/main" val="522371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a functional experiment we usually measure brain activity across the whole</a:t>
            </a:r>
            <a:r>
              <a:rPr lang="en-US" baseline="0" dirty="0"/>
              <a:t> volume over extended </a:t>
            </a:r>
            <a:r>
              <a:rPr lang="en-US" baseline="0" dirty="0" err="1"/>
              <a:t>perionds</a:t>
            </a:r>
            <a:r>
              <a:rPr lang="en-US" baseline="0" dirty="0"/>
              <a:t> of time, so it is </a:t>
            </a:r>
            <a:r>
              <a:rPr lang="en-US" baseline="0" dirty="0" err="1"/>
              <a:t>comfortalbe</a:t>
            </a:r>
            <a:r>
              <a:rPr lang="en-US" baseline="0" dirty="0"/>
              <a:t> to think about each functional dataset that we acquire as a 4D dataset, which consists of 3D brain volumes and time as a 4</a:t>
            </a:r>
            <a:r>
              <a:rPr lang="en-US" baseline="30000" dirty="0"/>
              <a:t>th</a:t>
            </a:r>
            <a:r>
              <a:rPr lang="en-US" baseline="0" dirty="0"/>
              <a:t> dimension</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5</a:t>
            </a:fld>
            <a:endParaRPr lang="en-US"/>
          </a:p>
        </p:txBody>
      </p:sp>
    </p:spTree>
    <p:extLst>
      <p:ext uri="{BB962C8B-B14F-4D97-AF65-F5344CB8AC3E}">
        <p14:creationId xmlns:p14="http://schemas.microsoft.com/office/powerpoint/2010/main" val="4131444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 </a:t>
            </a:r>
            <a:r>
              <a:rPr lang="en-US" baseline="0" dirty="0" err="1"/>
              <a:t>inportant</a:t>
            </a:r>
            <a:r>
              <a:rPr lang="en-US" baseline="0" dirty="0"/>
              <a:t> term in the general linear model analysis is contrast.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Contrast is just the linear combination of </a:t>
            </a:r>
            <a:r>
              <a:rPr lang="en-US" baseline="0" dirty="0" err="1"/>
              <a:t>bete</a:t>
            </a:r>
            <a:r>
              <a:rPr lang="en-US" baseline="0" dirty="0"/>
              <a:t> estimates that you are interested in.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our example we have compared tow beta estimates, and the contrast was 1 -1 0</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but you can test the statistical significance of more complex combinations of beta estimates.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way in which you combine the beta estimates is described by a </a:t>
            </a:r>
            <a:r>
              <a:rPr lang="en-US" baseline="0" dirty="0" err="1"/>
              <a:t>verctor</a:t>
            </a:r>
            <a:r>
              <a:rPr lang="en-US" baseline="0" dirty="0"/>
              <a:t> called contrast vector.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After you have combined the beta estimates according to the contrast vector, you get a contrast image – which is a 3D volume in which every voxel contains a result of beta combinations.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67</a:t>
            </a:fld>
            <a:endParaRPr lang="en-US"/>
          </a:p>
        </p:txBody>
      </p:sp>
    </p:spTree>
    <p:extLst>
      <p:ext uri="{BB962C8B-B14F-4D97-AF65-F5344CB8AC3E}">
        <p14:creationId xmlns:p14="http://schemas.microsoft.com/office/powerpoint/2010/main" val="3991187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have the contrast images we are interested in,</a:t>
            </a:r>
            <a:r>
              <a:rPr lang="en-US" baseline="0" dirty="0"/>
              <a:t> i.e. </a:t>
            </a:r>
            <a:r>
              <a:rPr lang="en-US" baseline="0" dirty="0" err="1"/>
              <a:t>gocnigionon</a:t>
            </a:r>
            <a:r>
              <a:rPr lang="en-US" baseline="0" dirty="0"/>
              <a:t> A </a:t>
            </a:r>
            <a:r>
              <a:rPr lang="en-US" baseline="0" dirty="0" err="1"/>
              <a:t>vs</a:t>
            </a:r>
            <a:r>
              <a:rPr lang="en-US" baseline="0" dirty="0"/>
              <a:t> condition B, we are ready for the </a:t>
            </a:r>
            <a:r>
              <a:rPr lang="en-US" baseline="0" dirty="0" err="1"/>
              <a:t>gorup</a:t>
            </a:r>
            <a:r>
              <a:rPr lang="en-US" baseline="0" dirty="0"/>
              <a:t> analysis.</a:t>
            </a:r>
          </a:p>
          <a:p>
            <a:r>
              <a:rPr lang="en-US" baseline="0" dirty="0"/>
              <a:t>Typically, you </a:t>
            </a:r>
            <a:r>
              <a:rPr lang="en-US" baseline="0" dirty="0" err="1"/>
              <a:t>combute</a:t>
            </a:r>
            <a:r>
              <a:rPr lang="en-US" baseline="0" dirty="0"/>
              <a:t> one contrast image per subject which corresponds to your hypothesis. Then you use the contrast images to do a one – sample t-test. It tests whether your contrast image is significantly different form zero.</a:t>
            </a:r>
          </a:p>
          <a:p>
            <a:r>
              <a:rPr lang="en-US" dirty="0"/>
              <a:t>After</a:t>
            </a:r>
            <a:r>
              <a:rPr lang="en-US" baseline="0" dirty="0"/>
              <a:t> you’ve computed a one-sample t-test for every voxel, the </a:t>
            </a:r>
            <a:r>
              <a:rPr lang="en-US" baseline="0" dirty="0" err="1"/>
              <a:t>procedue</a:t>
            </a:r>
            <a:r>
              <a:rPr lang="en-US" baseline="0" dirty="0"/>
              <a:t> is the same as for the individual analysis; you need to threshold the image accounting for the multiple comparison problem.</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68</a:t>
            </a:fld>
            <a:endParaRPr lang="en-US"/>
          </a:p>
        </p:txBody>
      </p:sp>
    </p:spTree>
    <p:extLst>
      <p:ext uri="{BB962C8B-B14F-4D97-AF65-F5344CB8AC3E}">
        <p14:creationId xmlns:p14="http://schemas.microsoft.com/office/powerpoint/2010/main" val="1596118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GLM has approach has several advantages over the simple binning</a:t>
            </a:r>
            <a:r>
              <a:rPr lang="en-US" baseline="0" dirty="0"/>
              <a:t> of data.</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69</a:t>
            </a:fld>
            <a:endParaRPr lang="en-US"/>
          </a:p>
        </p:txBody>
      </p:sp>
    </p:spTree>
    <p:extLst>
      <p:ext uri="{BB962C8B-B14F-4D97-AF65-F5344CB8AC3E}">
        <p14:creationId xmlns:p14="http://schemas.microsoft.com/office/powerpoint/2010/main" val="943484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the end I would like to mention the major software packages, which are </a:t>
            </a:r>
            <a:r>
              <a:rPr lang="en-US" baseline="0" dirty="0" err="1"/>
              <a:t>availabe</a:t>
            </a:r>
            <a:r>
              <a:rPr lang="en-US" baseline="0" dirty="0"/>
              <a:t>. All of them have implemented the preprocessing steps that we have discussed as well as the GLM analysis. </a:t>
            </a:r>
          </a:p>
          <a:p>
            <a:r>
              <a:rPr lang="en-US" baseline="0" dirty="0"/>
              <a:t>SPM – statistical </a:t>
            </a:r>
            <a:r>
              <a:rPr lang="en-US" baseline="0" dirty="0" err="1"/>
              <a:t>parameteric</a:t>
            </a:r>
            <a:r>
              <a:rPr lang="en-US" baseline="0" dirty="0"/>
              <a:t> mapping. It is a free  </a:t>
            </a:r>
            <a:r>
              <a:rPr lang="en-US" baseline="0" dirty="0" err="1"/>
              <a:t>matlab</a:t>
            </a:r>
            <a:r>
              <a:rPr lang="en-US" baseline="0" dirty="0"/>
              <a:t> based toolbox. However, it depends on the </a:t>
            </a:r>
            <a:r>
              <a:rPr lang="en-US" baseline="0" dirty="0" err="1"/>
              <a:t>matlab</a:t>
            </a:r>
            <a:r>
              <a:rPr lang="en-US" baseline="0" dirty="0"/>
              <a:t> </a:t>
            </a:r>
            <a:r>
              <a:rPr lang="en-US" baseline="0" dirty="0" err="1"/>
              <a:t>licence</a:t>
            </a:r>
            <a:r>
              <a:rPr lang="en-US" baseline="0" dirty="0"/>
              <a:t>.</a:t>
            </a:r>
          </a:p>
          <a:p>
            <a:r>
              <a:rPr lang="en-US" baseline="0" dirty="0"/>
              <a:t>FSL from oxford – a set of </a:t>
            </a:r>
            <a:r>
              <a:rPr lang="en-US" baseline="0" dirty="0" err="1"/>
              <a:t>linux</a:t>
            </a:r>
            <a:r>
              <a:rPr lang="en-US" baseline="0" dirty="0"/>
              <a:t> tools, also free </a:t>
            </a:r>
          </a:p>
          <a:p>
            <a:r>
              <a:rPr lang="en-US" baseline="0" dirty="0"/>
              <a:t>And last but not least, since we are here at the </a:t>
            </a:r>
            <a:r>
              <a:rPr lang="en-US" baseline="0" dirty="0" err="1"/>
              <a:t>martinos</a:t>
            </a:r>
            <a:r>
              <a:rPr lang="en-US" baseline="0" dirty="0"/>
              <a:t> center, I guess it is </a:t>
            </a:r>
            <a:r>
              <a:rPr lang="en-US" baseline="0" dirty="0" err="1"/>
              <a:t>convinient</a:t>
            </a:r>
            <a:r>
              <a:rPr lang="en-US" baseline="0" dirty="0"/>
              <a:t> to use the </a:t>
            </a:r>
            <a:r>
              <a:rPr lang="en-US" baseline="0" dirty="0" err="1"/>
              <a:t>centeres</a:t>
            </a:r>
            <a:r>
              <a:rPr lang="en-US" baseline="0" dirty="0"/>
              <a:t> </a:t>
            </a:r>
            <a:r>
              <a:rPr lang="en-US" baseline="0" dirty="0" err="1"/>
              <a:t>freesurfer</a:t>
            </a:r>
            <a:r>
              <a:rPr lang="en-US" baseline="0" dirty="0"/>
              <a:t> and </a:t>
            </a:r>
            <a:r>
              <a:rPr lang="en-US" baseline="0" dirty="0" err="1"/>
              <a:t>fsfast</a:t>
            </a:r>
            <a:r>
              <a:rPr lang="en-US" baseline="0" dirty="0"/>
              <a:t> routine. As you may know, </a:t>
            </a:r>
            <a:r>
              <a:rPr lang="en-US" baseline="0" dirty="0" err="1"/>
              <a:t>freesurfer</a:t>
            </a:r>
            <a:r>
              <a:rPr lang="en-US" baseline="0" dirty="0"/>
              <a:t> is a structural </a:t>
            </a:r>
            <a:r>
              <a:rPr lang="en-US" baseline="0" dirty="0" err="1"/>
              <a:t>popline</a:t>
            </a:r>
            <a:r>
              <a:rPr lang="en-US" baseline="0" dirty="0"/>
              <a:t> for </a:t>
            </a:r>
            <a:r>
              <a:rPr lang="en-US" baseline="0" dirty="0" err="1"/>
              <a:t>cortial</a:t>
            </a:r>
            <a:r>
              <a:rPr lang="en-US" baseline="0" dirty="0"/>
              <a:t> surface reconstruction and lot’s of other surfaces. </a:t>
            </a:r>
            <a:r>
              <a:rPr lang="en-US" baseline="0" dirty="0" err="1"/>
              <a:t>FsFast</a:t>
            </a:r>
            <a:r>
              <a:rPr lang="en-US" baseline="0" dirty="0"/>
              <a:t>, </a:t>
            </a:r>
            <a:r>
              <a:rPr lang="en-US" baseline="0" dirty="0" err="1"/>
              <a:t>developped</a:t>
            </a:r>
            <a:r>
              <a:rPr lang="en-US" baseline="0" dirty="0"/>
              <a:t> by </a:t>
            </a:r>
            <a:r>
              <a:rPr lang="en-US" baseline="0" dirty="0" err="1"/>
              <a:t>doug</a:t>
            </a:r>
            <a:r>
              <a:rPr lang="en-US" baseline="0" dirty="0"/>
              <a:t> </a:t>
            </a:r>
            <a:r>
              <a:rPr lang="en-US" baseline="0" dirty="0" err="1"/>
              <a:t>greeve</a:t>
            </a:r>
            <a:r>
              <a:rPr lang="en-US" baseline="0" dirty="0"/>
              <a:t>, is a </a:t>
            </a:r>
            <a:r>
              <a:rPr lang="en-US" baseline="0" dirty="0" err="1"/>
              <a:t>funcitonal</a:t>
            </a:r>
            <a:r>
              <a:rPr lang="en-US" baseline="0" dirty="0"/>
              <a:t> module, which is very well integrated with </a:t>
            </a:r>
            <a:r>
              <a:rPr lang="en-US" baseline="0" dirty="0" err="1"/>
              <a:t>freesurfer</a:t>
            </a:r>
            <a:r>
              <a:rPr lang="en-US" baseline="0" dirty="0"/>
              <a:t>, and has several advantages over these two. </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70</a:t>
            </a:fld>
            <a:endParaRPr lang="en-US"/>
          </a:p>
        </p:txBody>
      </p:sp>
    </p:spTree>
    <p:extLst>
      <p:ext uri="{BB962C8B-B14F-4D97-AF65-F5344CB8AC3E}">
        <p14:creationId xmlns:p14="http://schemas.microsoft.com/office/powerpoint/2010/main" val="167401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http://buddyboy600.deviantart.com/art/London-Big-Ben-vs-Boston-Custom-House-525853803</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Today</a:t>
            </a:r>
            <a:r>
              <a:rPr lang="en-US" baseline="0" dirty="0"/>
              <a:t> we will focus on the two software packages, SPM on one hand, and </a:t>
            </a:r>
            <a:r>
              <a:rPr lang="en-US" baseline="0" dirty="0" err="1"/>
              <a:t>fsFAST</a:t>
            </a:r>
            <a:r>
              <a:rPr lang="en-US" baseline="0" dirty="0"/>
              <a:t> on the other.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One of the main reasons for this choice is because I am most familiar with these two ones, and can’t tell you much about the other ones.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Another reason is </a:t>
            </a:r>
            <a:r>
              <a:rPr lang="en-US" baseline="0" dirty="0" err="1"/>
              <a:t>bacuase</a:t>
            </a:r>
            <a:r>
              <a:rPr lang="en-US" baseline="0" dirty="0"/>
              <a:t> SPM in particular, as I mentioned, is one of the oldest software packages and one of the most popular ones, and many of the general principles of fMRI analysis were invented and first implemented in SPM. We will compare it with </a:t>
            </a:r>
            <a:r>
              <a:rPr lang="en-US" baseline="0" dirty="0" err="1"/>
              <a:t>fsfast</a:t>
            </a:r>
            <a:r>
              <a:rPr lang="en-US" baseline="0" dirty="0"/>
              <a:t> and see what are the advantages and </a:t>
            </a:r>
            <a:r>
              <a:rPr lang="en-US" baseline="0" dirty="0" err="1"/>
              <a:t>disadvatages</a:t>
            </a:r>
            <a:r>
              <a:rPr lang="en-US" baseline="0" dirty="0"/>
              <a:t> of each.</a:t>
            </a:r>
            <a:endParaRPr lang="en-US" dirty="0"/>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71</a:t>
            </a:fld>
            <a:endParaRPr lang="en-US"/>
          </a:p>
        </p:txBody>
      </p:sp>
    </p:spTree>
    <p:extLst>
      <p:ext uri="{BB962C8B-B14F-4D97-AF65-F5344CB8AC3E}">
        <p14:creationId xmlns:p14="http://schemas.microsoft.com/office/powerpoint/2010/main" val="1429276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baseline="0" dirty="0"/>
              <a:t>Determine n </a:t>
            </a:r>
            <a:r>
              <a:rPr lang="en-US" baseline="0" dirty="0" err="1"/>
              <a:t>resels</a:t>
            </a:r>
            <a:r>
              <a:rPr lang="en-US" baseline="0" dirty="0"/>
              <a:t> (related to smoothness, Smoothness is determined from the covariance of the </a:t>
            </a:r>
            <a:r>
              <a:rPr lang="en-US" baseline="0" dirty="0" err="1"/>
              <a:t>residulas</a:t>
            </a:r>
            <a:r>
              <a:rPr lang="en-US" baseline="0" dirty="0"/>
              <a:t> (remaining signal that is not </a:t>
            </a:r>
            <a:r>
              <a:rPr lang="en-US" baseline="0" dirty="0" err="1"/>
              <a:t>modelled</a:t>
            </a:r>
            <a:r>
              <a:rPr lang="en-US" baseline="0" dirty="0"/>
              <a:t> in your GLM))</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dirty="0"/>
              <a:t>Determine Expected Euler</a:t>
            </a:r>
            <a:r>
              <a:rPr lang="en-US" baseline="0" dirty="0"/>
              <a:t> characteristic of an image when </a:t>
            </a:r>
            <a:r>
              <a:rPr lang="en-US" baseline="0" dirty="0" err="1"/>
              <a:t>thresholded</a:t>
            </a:r>
            <a:r>
              <a:rPr lang="en-US" baseline="0" dirty="0"/>
              <a:t> at different levels (EC – roughly number of blobs after </a:t>
            </a:r>
            <a:r>
              <a:rPr lang="en-US" baseline="0" dirty="0" err="1"/>
              <a:t>thresholding</a:t>
            </a:r>
            <a:r>
              <a:rPr lang="en-US" baseline="0" dirty="0"/>
              <a:t>, complicated formula, but depends on the number of </a:t>
            </a:r>
            <a:r>
              <a:rPr lang="en-US" baseline="0" dirty="0" err="1"/>
              <a:t>resels</a:t>
            </a:r>
            <a:r>
              <a:rPr lang="en-US" baseline="0" dirty="0"/>
              <a:t>)</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r>
              <a:rPr lang="en-US" baseline="0" dirty="0"/>
              <a:t>Use Euler characteristic distribution to determine the threshold for required </a:t>
            </a:r>
            <a:r>
              <a:rPr lang="en-US" baseline="0" dirty="0" err="1"/>
              <a:t>fals</a:t>
            </a:r>
            <a:r>
              <a:rPr lang="en-US" baseline="0" dirty="0"/>
              <a:t>-positive probability (e.g. 0.05)</a:t>
            </a:r>
          </a:p>
          <a:p>
            <a:pPr marL="228600" marR="0" indent="-228600" algn="l" defTabSz="457200" rtl="0" eaLnBrk="1" fontAlgn="auto" latinLnBrk="0" hangingPunct="1">
              <a:lnSpc>
                <a:spcPct val="100000"/>
              </a:lnSpc>
              <a:spcBef>
                <a:spcPts val="0"/>
              </a:spcBef>
              <a:spcAft>
                <a:spcPts val="0"/>
              </a:spcAft>
              <a:buClrTx/>
              <a:buSzTx/>
              <a:buFontTx/>
              <a:buAutoNum type="arabicParenR"/>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SPM likes to use a method called family-wise error correction;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principle, it can be viewed as kind of soft </a:t>
            </a:r>
            <a:r>
              <a:rPr lang="en-US" baseline="0" dirty="0" err="1"/>
              <a:t>bonferronly</a:t>
            </a:r>
            <a:r>
              <a:rPr lang="en-US" baseline="0" dirty="0"/>
              <a:t> </a:t>
            </a:r>
            <a:r>
              <a:rPr lang="en-US" baseline="0" dirty="0" err="1"/>
              <a:t>correciton</a:t>
            </a:r>
            <a:r>
              <a:rPr lang="en-US" baseline="0" dirty="0"/>
              <a:t>, but with the way more complicated math </a:t>
            </a:r>
            <a:r>
              <a:rPr lang="en-US" baseline="0" dirty="0" err="1"/>
              <a:t>gehind</a:t>
            </a:r>
            <a:r>
              <a:rPr lang="en-US" baseline="0" dirty="0"/>
              <a:t> it called the </a:t>
            </a:r>
            <a:r>
              <a:rPr lang="en-US" baseline="0" dirty="0" err="1"/>
              <a:t>gaussian</a:t>
            </a:r>
            <a:r>
              <a:rPr lang="en-US" baseline="0" dirty="0"/>
              <a:t> random field theory.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The main idea behind this method is that a value in each voxel is not independent from it’s </a:t>
            </a:r>
            <a:r>
              <a:rPr lang="en-US" baseline="0" dirty="0" err="1"/>
              <a:t>neigbours</a:t>
            </a:r>
            <a:r>
              <a:rPr lang="en-US" baseline="0" dirty="0"/>
              <a:t>. And you can see that it is true, especially when the data has been smoothed, or t-map values vary smoothly across the brain volume.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So instead of </a:t>
            </a:r>
            <a:r>
              <a:rPr lang="en-US" baseline="0" dirty="0" err="1"/>
              <a:t>figureing</a:t>
            </a:r>
            <a:r>
              <a:rPr lang="en-US" baseline="0" dirty="0"/>
              <a:t> out the threshold such that the number of false </a:t>
            </a:r>
            <a:r>
              <a:rPr lang="en-US" baseline="0" dirty="0" err="1"/>
              <a:t>poistive</a:t>
            </a:r>
            <a:r>
              <a:rPr lang="en-US" baseline="0" dirty="0"/>
              <a:t> voxels is kept at a certain </a:t>
            </a:r>
            <a:r>
              <a:rPr lang="en-US" baseline="0" dirty="0" err="1"/>
              <a:t>leve</a:t>
            </a:r>
            <a:r>
              <a:rPr lang="en-US" baseline="0" dirty="0"/>
              <a:t>, e.g. 0.05, it tries to figure out how many false positive blobs you will get.</a:t>
            </a:r>
          </a:p>
        </p:txBody>
      </p:sp>
      <p:sp>
        <p:nvSpPr>
          <p:cNvPr id="4" name="Slide Number Placeholder 3"/>
          <p:cNvSpPr>
            <a:spLocks noGrp="1"/>
          </p:cNvSpPr>
          <p:nvPr>
            <p:ph type="sldNum" sz="quarter" idx="10"/>
          </p:nvPr>
        </p:nvSpPr>
        <p:spPr/>
        <p:txBody>
          <a:bodyPr/>
          <a:lstStyle/>
          <a:p>
            <a:fld id="{A8A6E086-2C0B-8A4E-9EE7-478F9D228A54}" type="slidenum">
              <a:rPr lang="en-US" smtClean="0"/>
              <a:t>73</a:t>
            </a:fld>
            <a:endParaRPr lang="en-US"/>
          </a:p>
        </p:txBody>
      </p:sp>
    </p:spTree>
    <p:extLst>
      <p:ext uri="{BB962C8B-B14F-4D97-AF65-F5344CB8AC3E}">
        <p14:creationId xmlns:p14="http://schemas.microsoft.com/office/powerpoint/2010/main" val="2282545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FDR: proportion of false positives rather than probability of AT</a:t>
            </a:r>
            <a:r>
              <a:rPr lang="en-US" baseline="0" dirty="0"/>
              <a:t> LEAST ONE false positive</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74</a:t>
            </a:fld>
            <a:endParaRPr lang="en-US"/>
          </a:p>
        </p:txBody>
      </p:sp>
    </p:spTree>
    <p:extLst>
      <p:ext uri="{BB962C8B-B14F-4D97-AF65-F5344CB8AC3E}">
        <p14:creationId xmlns:p14="http://schemas.microsoft.com/office/powerpoint/2010/main" val="337236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r>
              <a:rPr lang="en-US" baseline="0" dirty="0"/>
              <a:t> fMRI analysis </a:t>
            </a:r>
            <a:r>
              <a:rPr lang="en-US" baseline="0" dirty="0" err="1"/>
              <a:t>typcally</a:t>
            </a:r>
            <a:r>
              <a:rPr lang="en-US" baseline="0" dirty="0"/>
              <a:t> consists of preprocessing, single-subject analysis and group analysis</a:t>
            </a:r>
          </a:p>
          <a:p>
            <a:r>
              <a:rPr lang="en-US" baseline="0" dirty="0"/>
              <a:t>Preprocessing is not necessary, but should considerably increase the data quality, so usually </a:t>
            </a:r>
            <a:r>
              <a:rPr lang="en-US" baseline="0" dirty="0" err="1"/>
              <a:t>everywone</a:t>
            </a:r>
            <a:r>
              <a:rPr lang="en-US" baseline="0" dirty="0"/>
              <a:t> does it.</a:t>
            </a:r>
          </a:p>
          <a:p>
            <a:r>
              <a:rPr lang="en-US" baseline="0" dirty="0"/>
              <a:t>Group analysis allows to make inference about the </a:t>
            </a:r>
            <a:r>
              <a:rPr lang="en-US" baseline="0" dirty="0" err="1"/>
              <a:t>poplutlation</a:t>
            </a:r>
            <a:r>
              <a:rPr lang="en-US" baseline="0" dirty="0"/>
              <a:t> you have sampled from.</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6</a:t>
            </a:fld>
            <a:endParaRPr lang="en-US"/>
          </a:p>
        </p:txBody>
      </p:sp>
    </p:spTree>
    <p:extLst>
      <p:ext uri="{BB962C8B-B14F-4D97-AF65-F5344CB8AC3E}">
        <p14:creationId xmlns:p14="http://schemas.microsoft.com/office/powerpoint/2010/main" val="1563329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many different software tools for fMRI analysis.</a:t>
            </a:r>
          </a:p>
          <a:p>
            <a:r>
              <a:rPr lang="en-US" baseline="0" dirty="0"/>
              <a:t>Here I just put a </a:t>
            </a:r>
            <a:r>
              <a:rPr lang="en-US" baseline="0" dirty="0" err="1"/>
              <a:t>fiew</a:t>
            </a:r>
            <a:r>
              <a:rPr lang="en-US" baseline="0" dirty="0"/>
              <a:t> of them.</a:t>
            </a:r>
          </a:p>
          <a:p>
            <a:r>
              <a:rPr lang="en-US" baseline="0" dirty="0"/>
              <a:t>Each of them has a slightly different </a:t>
            </a:r>
            <a:r>
              <a:rPr lang="en-US" baseline="0" dirty="0" err="1"/>
              <a:t>phylosophy</a:t>
            </a:r>
            <a:r>
              <a:rPr lang="en-US" baseline="0" dirty="0"/>
              <a:t> behind it, but all of them do roughly the same thing, so at the end it should not matter much which of them you use.</a:t>
            </a:r>
          </a:p>
          <a:p>
            <a:r>
              <a:rPr lang="en-US" baseline="0" dirty="0"/>
              <a:t>SPM – statistical </a:t>
            </a:r>
            <a:r>
              <a:rPr lang="en-US" baseline="0" dirty="0" err="1"/>
              <a:t>parameteric</a:t>
            </a:r>
            <a:r>
              <a:rPr lang="en-US" baseline="0" dirty="0"/>
              <a:t> mapping. It is a free  </a:t>
            </a:r>
            <a:r>
              <a:rPr lang="en-US" baseline="0" dirty="0" err="1"/>
              <a:t>matlab</a:t>
            </a:r>
            <a:r>
              <a:rPr lang="en-US" baseline="0" dirty="0"/>
              <a:t> based toolbox. However, it depends on the </a:t>
            </a:r>
            <a:r>
              <a:rPr lang="en-US" baseline="0" dirty="0" err="1"/>
              <a:t>matlab</a:t>
            </a:r>
            <a:r>
              <a:rPr lang="en-US" baseline="0" dirty="0"/>
              <a:t> </a:t>
            </a:r>
            <a:r>
              <a:rPr lang="en-US" baseline="0" dirty="0" err="1"/>
              <a:t>licence</a:t>
            </a:r>
            <a:r>
              <a:rPr lang="en-US" baseline="0" dirty="0"/>
              <a:t>.</a:t>
            </a:r>
          </a:p>
          <a:p>
            <a:r>
              <a:rPr lang="en-US" baseline="0" dirty="0"/>
              <a:t>FSL from oxford – a set of </a:t>
            </a:r>
            <a:r>
              <a:rPr lang="en-US" baseline="0" dirty="0" err="1"/>
              <a:t>linux</a:t>
            </a:r>
            <a:r>
              <a:rPr lang="en-US" baseline="0" dirty="0"/>
              <a:t> tools, also free </a:t>
            </a:r>
          </a:p>
          <a:p>
            <a:r>
              <a:rPr lang="en-US" baseline="0" dirty="0"/>
              <a:t>These three are sort of older guys and the way they perform computations also got older. </a:t>
            </a:r>
            <a:r>
              <a:rPr lang="en-US" baseline="0" dirty="0" err="1"/>
              <a:t>Nowdays</a:t>
            </a:r>
            <a:r>
              <a:rPr lang="en-US" baseline="0" dirty="0"/>
              <a:t> there are also newer software like this one called </a:t>
            </a:r>
            <a:r>
              <a:rPr lang="en-US" baseline="0" dirty="0" err="1"/>
              <a:t>broccolli</a:t>
            </a:r>
            <a:r>
              <a:rPr lang="en-US" baseline="0" dirty="0"/>
              <a:t>, that can utilize GPU computing and can process the same dataset n times faster.</a:t>
            </a:r>
          </a:p>
          <a:p>
            <a:r>
              <a:rPr lang="en-US" baseline="0" dirty="0"/>
              <a:t>And last but not least, since we are here at the </a:t>
            </a:r>
            <a:r>
              <a:rPr lang="en-US" baseline="0" dirty="0" err="1"/>
              <a:t>martinos</a:t>
            </a:r>
            <a:r>
              <a:rPr lang="en-US" baseline="0" dirty="0"/>
              <a:t> center, I guess it is </a:t>
            </a:r>
            <a:r>
              <a:rPr lang="en-US" baseline="0" dirty="0" err="1"/>
              <a:t>convinient</a:t>
            </a:r>
            <a:r>
              <a:rPr lang="en-US" baseline="0" dirty="0"/>
              <a:t> to use the </a:t>
            </a:r>
            <a:r>
              <a:rPr lang="en-US" baseline="0" dirty="0" err="1"/>
              <a:t>centeres</a:t>
            </a:r>
            <a:r>
              <a:rPr lang="en-US" baseline="0" dirty="0"/>
              <a:t> </a:t>
            </a:r>
            <a:r>
              <a:rPr lang="en-US" baseline="0" dirty="0" err="1"/>
              <a:t>freesurfer</a:t>
            </a:r>
            <a:r>
              <a:rPr lang="en-US" baseline="0" dirty="0"/>
              <a:t> and </a:t>
            </a:r>
            <a:r>
              <a:rPr lang="en-US" baseline="0" dirty="0" err="1"/>
              <a:t>fsfast</a:t>
            </a:r>
            <a:r>
              <a:rPr lang="en-US" baseline="0" dirty="0"/>
              <a:t> routine. As you may know, </a:t>
            </a:r>
            <a:r>
              <a:rPr lang="en-US" baseline="0" dirty="0" err="1"/>
              <a:t>freesurfer</a:t>
            </a:r>
            <a:r>
              <a:rPr lang="en-US" baseline="0" dirty="0"/>
              <a:t> is a structural </a:t>
            </a:r>
            <a:r>
              <a:rPr lang="en-US" baseline="0" dirty="0" err="1"/>
              <a:t>popline</a:t>
            </a:r>
            <a:r>
              <a:rPr lang="en-US" baseline="0" dirty="0"/>
              <a:t> for </a:t>
            </a:r>
            <a:r>
              <a:rPr lang="en-US" baseline="0" dirty="0" err="1"/>
              <a:t>cortial</a:t>
            </a:r>
            <a:r>
              <a:rPr lang="en-US" baseline="0" dirty="0"/>
              <a:t> surface reconstruction and lot’s of other things. </a:t>
            </a:r>
            <a:r>
              <a:rPr lang="en-US" baseline="0" dirty="0" err="1"/>
              <a:t>FsFast</a:t>
            </a:r>
            <a:r>
              <a:rPr lang="en-US" baseline="0" dirty="0"/>
              <a:t>, </a:t>
            </a:r>
            <a:r>
              <a:rPr lang="en-US" baseline="0" dirty="0" err="1"/>
              <a:t>developped</a:t>
            </a:r>
            <a:r>
              <a:rPr lang="en-US" baseline="0" dirty="0"/>
              <a:t> by </a:t>
            </a:r>
            <a:r>
              <a:rPr lang="en-US" baseline="0" dirty="0" err="1"/>
              <a:t>doug</a:t>
            </a:r>
            <a:r>
              <a:rPr lang="en-US" baseline="0" dirty="0"/>
              <a:t> </a:t>
            </a:r>
            <a:r>
              <a:rPr lang="en-US" baseline="0" dirty="0" err="1"/>
              <a:t>greeve</a:t>
            </a:r>
            <a:r>
              <a:rPr lang="en-US" baseline="0" dirty="0"/>
              <a:t>, is a </a:t>
            </a:r>
            <a:r>
              <a:rPr lang="en-US" baseline="0" dirty="0" err="1"/>
              <a:t>funcitonal</a:t>
            </a:r>
            <a:r>
              <a:rPr lang="en-US" baseline="0" dirty="0"/>
              <a:t> module, which is very well integrated with </a:t>
            </a:r>
            <a:r>
              <a:rPr lang="en-US" baseline="0" dirty="0" err="1"/>
              <a:t>freesurfer</a:t>
            </a:r>
            <a:r>
              <a:rPr lang="en-US" baseline="0" dirty="0"/>
              <a:t>, and has several advantages over these two. </a:t>
            </a:r>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7</a:t>
            </a:fld>
            <a:endParaRPr lang="en-US"/>
          </a:p>
        </p:txBody>
      </p:sp>
    </p:spTree>
    <p:extLst>
      <p:ext uri="{BB962C8B-B14F-4D97-AF65-F5344CB8AC3E}">
        <p14:creationId xmlns:p14="http://schemas.microsoft.com/office/powerpoint/2010/main" val="301779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http://buddyboy600.deviantart.com/art/London-Big-Ben-vs-Boston-Custom-House-525853803</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Today</a:t>
            </a:r>
            <a:r>
              <a:rPr lang="en-US" baseline="0" dirty="0"/>
              <a:t> we will focus on the two software packages, SPM on one hand, and </a:t>
            </a:r>
            <a:r>
              <a:rPr lang="en-US" baseline="0" dirty="0" err="1"/>
              <a:t>fsFAST</a:t>
            </a:r>
            <a:r>
              <a:rPr lang="en-US" baseline="0" dirty="0"/>
              <a:t> on the other.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One of the main reasons for this choice is because I am most familiar with these two ones, and can’t tell you much about the other ones.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Another reason is </a:t>
            </a:r>
            <a:r>
              <a:rPr lang="en-US" baseline="0" dirty="0" err="1"/>
              <a:t>bacuase</a:t>
            </a:r>
            <a:r>
              <a:rPr lang="en-US" baseline="0" dirty="0"/>
              <a:t> SPM in particular, as I mentioned, is one of the oldest software packages and one of the most popular ones, and many of the general principles of fMRI analysis were invented and first implemented in SPM. We will compare it with </a:t>
            </a:r>
            <a:r>
              <a:rPr lang="en-US" baseline="0" dirty="0" err="1"/>
              <a:t>fsfast</a:t>
            </a:r>
            <a:r>
              <a:rPr lang="en-US" baseline="0" dirty="0"/>
              <a:t> and see what are the advantages and </a:t>
            </a:r>
            <a:r>
              <a:rPr lang="en-US" baseline="0" dirty="0" err="1"/>
              <a:t>disadvatages</a:t>
            </a:r>
            <a:r>
              <a:rPr lang="en-US" baseline="0" dirty="0"/>
              <a:t> of each.</a:t>
            </a:r>
            <a:endParaRPr lang="en-US" dirty="0"/>
          </a:p>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8</a:t>
            </a:fld>
            <a:endParaRPr lang="en-US"/>
          </a:p>
        </p:txBody>
      </p:sp>
    </p:spTree>
    <p:extLst>
      <p:ext uri="{BB962C8B-B14F-4D97-AF65-F5344CB8AC3E}">
        <p14:creationId xmlns:p14="http://schemas.microsoft.com/office/powerpoint/2010/main" val="3531751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A6E086-2C0B-8A4E-9EE7-478F9D228A54}" type="slidenum">
              <a:rPr lang="en-US" smtClean="0"/>
              <a:t>9</a:t>
            </a:fld>
            <a:endParaRPr lang="en-US"/>
          </a:p>
        </p:txBody>
      </p:sp>
    </p:spTree>
    <p:extLst>
      <p:ext uri="{BB962C8B-B14F-4D97-AF65-F5344CB8AC3E}">
        <p14:creationId xmlns:p14="http://schemas.microsoft.com/office/powerpoint/2010/main" val="2721931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first </a:t>
            </a:r>
            <a:r>
              <a:rPr lang="en-US" baseline="0" dirty="0" err="1"/>
              <a:t>preoprocessign</a:t>
            </a:r>
            <a:r>
              <a:rPr lang="en-US" baseline="0" dirty="0"/>
              <a:t> steps is motion correction.</a:t>
            </a:r>
            <a:endParaRPr lang="en-US" dirty="0"/>
          </a:p>
          <a:p>
            <a:r>
              <a:rPr lang="en-US" dirty="0"/>
              <a:t>Why do we need</a:t>
            </a:r>
            <a:r>
              <a:rPr lang="en-US" baseline="0" dirty="0"/>
              <a:t> motion correction?</a:t>
            </a:r>
          </a:p>
          <a:p>
            <a:r>
              <a:rPr lang="en-US" baseline="0" dirty="0"/>
              <a:t>During the fMRI experiment the subject is supposed to lay still inside the scanner, and they usually do so.</a:t>
            </a:r>
          </a:p>
          <a:p>
            <a:r>
              <a:rPr lang="en-US" baseline="0" dirty="0"/>
              <a:t>However, even your best volunteer won’t be perfect. And in fMRI, even a </a:t>
            </a:r>
            <a:r>
              <a:rPr lang="en-US" baseline="0" dirty="0" err="1"/>
              <a:t>frew</a:t>
            </a:r>
            <a:r>
              <a:rPr lang="en-US" baseline="0" dirty="0"/>
              <a:t> millimeters screw up your </a:t>
            </a:r>
            <a:r>
              <a:rPr lang="en-US" baseline="0" dirty="0" err="1"/>
              <a:t>experiemnt</a:t>
            </a:r>
            <a:r>
              <a:rPr lang="en-US" baseline="0" dirty="0"/>
              <a:t>. </a:t>
            </a:r>
          </a:p>
          <a:p>
            <a:r>
              <a:rPr lang="en-US" baseline="0" dirty="0"/>
              <a:t>Here is an example. Let’s say we are measuring a voxel located on the left </a:t>
            </a:r>
            <a:r>
              <a:rPr lang="en-US" baseline="0" dirty="0" err="1"/>
              <a:t>hemishere</a:t>
            </a:r>
            <a:r>
              <a:rPr lang="en-US" baseline="0" dirty="0"/>
              <a:t>, and the subject </a:t>
            </a:r>
            <a:r>
              <a:rPr lang="en-US" baseline="0" dirty="0" err="1"/>
              <a:t>suddently</a:t>
            </a:r>
            <a:r>
              <a:rPr lang="en-US" baseline="0" dirty="0"/>
              <a:t> moved.</a:t>
            </a:r>
          </a:p>
          <a:p>
            <a:r>
              <a:rPr lang="en-US" baseline="0" dirty="0"/>
              <a:t>As a result, the same voxel will be now recording activity from the empty space between the hemispheres, or even form the opposite hemisphere.</a:t>
            </a:r>
          </a:p>
        </p:txBody>
      </p:sp>
      <p:sp>
        <p:nvSpPr>
          <p:cNvPr id="4" name="Slide Number Placeholder 3"/>
          <p:cNvSpPr>
            <a:spLocks noGrp="1"/>
          </p:cNvSpPr>
          <p:nvPr>
            <p:ph type="sldNum" sz="quarter" idx="10"/>
          </p:nvPr>
        </p:nvSpPr>
        <p:spPr/>
        <p:txBody>
          <a:bodyPr/>
          <a:lstStyle/>
          <a:p>
            <a:fld id="{A8A6E086-2C0B-8A4E-9EE7-478F9D228A54}" type="slidenum">
              <a:rPr lang="en-US" smtClean="0"/>
              <a:t>12</a:t>
            </a:fld>
            <a:endParaRPr lang="en-US"/>
          </a:p>
        </p:txBody>
      </p:sp>
    </p:spTree>
    <p:extLst>
      <p:ext uri="{BB962C8B-B14F-4D97-AF65-F5344CB8AC3E}">
        <p14:creationId xmlns:p14="http://schemas.microsoft.com/office/powerpoint/2010/main" val="561872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a:t>
            </a:fld>
            <a:endParaRPr lang="en-US"/>
          </a:p>
        </p:txBody>
      </p:sp>
    </p:spTree>
    <p:extLst>
      <p:ext uri="{BB962C8B-B14F-4D97-AF65-F5344CB8AC3E}">
        <p14:creationId xmlns:p14="http://schemas.microsoft.com/office/powerpoint/2010/main" val="3891923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B09F31-9ABD-3543-9A91-CFCE354D3FA9}"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B0B39-B8AA-BA40-8536-F8A79CD110B9}" type="slidenum">
              <a:rPr lang="en-US" smtClean="0"/>
              <a:t>‹#›</a:t>
            </a:fld>
            <a:endParaRPr lang="en-US"/>
          </a:p>
        </p:txBody>
      </p:sp>
    </p:spTree>
    <p:extLst>
      <p:ext uri="{BB962C8B-B14F-4D97-AF65-F5344CB8AC3E}">
        <p14:creationId xmlns:p14="http://schemas.microsoft.com/office/powerpoint/2010/main" val="4266016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a:t>
            </a:fld>
            <a:endParaRPr lang="en-US"/>
          </a:p>
        </p:txBody>
      </p:sp>
    </p:spTree>
    <p:extLst>
      <p:ext uri="{BB962C8B-B14F-4D97-AF65-F5344CB8AC3E}">
        <p14:creationId xmlns:p14="http://schemas.microsoft.com/office/powerpoint/2010/main" val="595549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a:t>
            </a:fld>
            <a:endParaRPr lang="en-US"/>
          </a:p>
        </p:txBody>
      </p:sp>
    </p:spTree>
    <p:extLst>
      <p:ext uri="{BB962C8B-B14F-4D97-AF65-F5344CB8AC3E}">
        <p14:creationId xmlns:p14="http://schemas.microsoft.com/office/powerpoint/2010/main" val="884047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a:t>
            </a:fld>
            <a:endParaRPr lang="en-US"/>
          </a:p>
        </p:txBody>
      </p:sp>
    </p:spTree>
    <p:extLst>
      <p:ext uri="{BB962C8B-B14F-4D97-AF65-F5344CB8AC3E}">
        <p14:creationId xmlns:p14="http://schemas.microsoft.com/office/powerpoint/2010/main" val="12551899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2095500"/>
            <a:ext cx="8229600" cy="403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a:t>
            </a:fld>
            <a:endParaRPr lang="en-US"/>
          </a:p>
        </p:txBody>
      </p:sp>
      <p:sp>
        <p:nvSpPr>
          <p:cNvPr id="10" name="Text Placeholder 9"/>
          <p:cNvSpPr>
            <a:spLocks noGrp="1"/>
          </p:cNvSpPr>
          <p:nvPr>
            <p:ph type="body" sz="quarter" idx="13"/>
          </p:nvPr>
        </p:nvSpPr>
        <p:spPr>
          <a:xfrm>
            <a:off x="457200" y="1511300"/>
            <a:ext cx="8229600" cy="48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663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B09F31-9ABD-3543-9A91-CFCE354D3FA9}" type="datetimeFigureOut">
              <a:rPr lang="en-US" smtClean="0"/>
              <a:t>4/5/2022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B0B39-B8AA-BA40-8536-F8A79CD110B9}" type="slidenum">
              <a:rPr lang="en-US" smtClean="0"/>
              <a:t>‹#›</a:t>
            </a:fld>
            <a:endParaRPr lang="en-US"/>
          </a:p>
        </p:txBody>
      </p:sp>
    </p:spTree>
    <p:extLst>
      <p:ext uri="{BB962C8B-B14F-4D97-AF65-F5344CB8AC3E}">
        <p14:creationId xmlns:p14="http://schemas.microsoft.com/office/powerpoint/2010/main" val="1018035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B09F31-9ABD-3543-9A91-CFCE354D3FA9}"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B0B39-B8AA-BA40-8536-F8A79CD110B9}" type="slidenum">
              <a:rPr lang="en-US" smtClean="0"/>
              <a:t>‹#›</a:t>
            </a:fld>
            <a:endParaRPr lang="en-US"/>
          </a:p>
        </p:txBody>
      </p:sp>
    </p:spTree>
    <p:extLst>
      <p:ext uri="{BB962C8B-B14F-4D97-AF65-F5344CB8AC3E}">
        <p14:creationId xmlns:p14="http://schemas.microsoft.com/office/powerpoint/2010/main" val="2949741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B09F31-9ABD-3543-9A91-CFCE354D3FA9}" type="datetimeFigureOut">
              <a:rPr lang="en-US" smtClean="0"/>
              <a:t>4/5/2022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B0B39-B8AA-BA40-8536-F8A79CD110B9}" type="slidenum">
              <a:rPr lang="en-US" smtClean="0"/>
              <a:t>‹#›</a:t>
            </a:fld>
            <a:endParaRPr lang="en-US"/>
          </a:p>
        </p:txBody>
      </p:sp>
    </p:spTree>
    <p:extLst>
      <p:ext uri="{BB962C8B-B14F-4D97-AF65-F5344CB8AC3E}">
        <p14:creationId xmlns:p14="http://schemas.microsoft.com/office/powerpoint/2010/main" val="3672409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B09F31-9ABD-3543-9A91-CFCE354D3FA9}" type="datetimeFigureOut">
              <a:rPr lang="en-US" smtClean="0"/>
              <a:t>4/5/2022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B0B39-B8AA-BA40-8536-F8A79CD110B9}" type="slidenum">
              <a:rPr lang="en-US" smtClean="0"/>
              <a:t>‹#›</a:t>
            </a:fld>
            <a:endParaRPr lang="en-US"/>
          </a:p>
        </p:txBody>
      </p:sp>
    </p:spTree>
    <p:extLst>
      <p:ext uri="{BB962C8B-B14F-4D97-AF65-F5344CB8AC3E}">
        <p14:creationId xmlns:p14="http://schemas.microsoft.com/office/powerpoint/2010/main" val="750255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09F31-9ABD-3543-9A91-CFCE354D3FA9}" type="datetimeFigureOut">
              <a:rPr lang="en-US" smtClean="0"/>
              <a:t>4/5/2022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B0B39-B8AA-BA40-8536-F8A79CD110B9}" type="slidenum">
              <a:rPr lang="en-US" smtClean="0"/>
              <a:t>‹#›</a:t>
            </a:fld>
            <a:endParaRPr lang="en-US"/>
          </a:p>
        </p:txBody>
      </p:sp>
    </p:spTree>
    <p:extLst>
      <p:ext uri="{BB962C8B-B14F-4D97-AF65-F5344CB8AC3E}">
        <p14:creationId xmlns:p14="http://schemas.microsoft.com/office/powerpoint/2010/main" val="873908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4B09F31-9ABD-3543-9A91-CFCE354D3FA9}" type="datetimeFigureOut">
              <a:rPr lang="en-US" smtClean="0"/>
              <a:t>4/5/2022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B0B39-B8AA-BA40-8536-F8A79CD110B9}" type="slidenum">
              <a:rPr lang="en-US" smtClean="0"/>
              <a:t>‹#›</a:t>
            </a:fld>
            <a:endParaRPr lang="en-US"/>
          </a:p>
        </p:txBody>
      </p:sp>
    </p:spTree>
    <p:extLst>
      <p:ext uri="{BB962C8B-B14F-4D97-AF65-F5344CB8AC3E}">
        <p14:creationId xmlns:p14="http://schemas.microsoft.com/office/powerpoint/2010/main" val="3459098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B09F31-9ABD-3543-9A91-CFCE354D3FA9}" type="datetimeFigureOut">
              <a:rPr lang="en-US" smtClean="0"/>
              <a:t>4/5/2022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B0B39-B8AA-BA40-8536-F8A79CD110B9}" type="slidenum">
              <a:rPr lang="en-US" smtClean="0"/>
              <a:t>‹#›</a:t>
            </a:fld>
            <a:endParaRPr lang="en-US"/>
          </a:p>
        </p:txBody>
      </p:sp>
    </p:spTree>
    <p:extLst>
      <p:ext uri="{BB962C8B-B14F-4D97-AF65-F5344CB8AC3E}">
        <p14:creationId xmlns:p14="http://schemas.microsoft.com/office/powerpoint/2010/main" val="4084424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7" Type="http://schemas.microsoft.com/office/2007/relationships/hdphoto" Target="../media/hdphoto1.wdp"/><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chart" Target="../charts/char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0.gif"/><Relationship Id="rId4" Type="http://schemas.openxmlformats.org/officeDocument/2006/relationships/image" Target="../media/image19.gif"/></Relationships>
</file>

<file path=ppt/slides/_rels/slide15.xml.rels><?xml version="1.0" encoding="UTF-8" standalone="yes"?>
<Relationships xmlns="http://schemas.openxmlformats.org/package/2006/relationships"><Relationship Id="rId8" Type="http://schemas.openxmlformats.org/officeDocument/2006/relationships/chart" Target="../charts/chart9.xml"/><Relationship Id="rId3" Type="http://schemas.openxmlformats.org/officeDocument/2006/relationships/chart" Target="../charts/chart5.xml"/><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 Id="rId9" Type="http://schemas.openxmlformats.org/officeDocument/2006/relationships/chart" Target="../charts/char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hart" Target="../charts/chart1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chart" Target="../charts/chart13.xml"/><Relationship Id="rId5" Type="http://schemas.openxmlformats.org/officeDocument/2006/relationships/chart" Target="../charts/chart12.xml"/><Relationship Id="rId4" Type="http://schemas.openxmlformats.org/officeDocument/2006/relationships/chart" Target="../charts/char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gif"/><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chart" Target="../charts/chart2.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6.jp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8" Type="http://schemas.openxmlformats.org/officeDocument/2006/relationships/image" Target="../media/image50.tif"/><Relationship Id="rId3" Type="http://schemas.openxmlformats.org/officeDocument/2006/relationships/image" Target="../media/image45.tif"/><Relationship Id="rId7" Type="http://schemas.openxmlformats.org/officeDocument/2006/relationships/image" Target="../media/image49.ti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8.tif"/><Relationship Id="rId5" Type="http://schemas.openxmlformats.org/officeDocument/2006/relationships/image" Target="../media/image47.tif"/><Relationship Id="rId4" Type="http://schemas.openxmlformats.org/officeDocument/2006/relationships/image" Target="../media/image46.tif"/></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5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7.gif"/><Relationship Id="rId5" Type="http://schemas.openxmlformats.org/officeDocument/2006/relationships/image" Target="../media/image66.pn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chart" Target="../charts/chart15.xml"/><Relationship Id="rId4" Type="http://schemas.openxmlformats.org/officeDocument/2006/relationships/image" Target="../media/image13.jpg"/></Relationships>
</file>

<file path=ppt/slides/_rels/slide5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chart" Target="../charts/chart16.xml"/><Relationship Id="rId4" Type="http://schemas.openxmlformats.org/officeDocument/2006/relationships/image" Target="../media/image13.jp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chart" Target="../charts/chart19.xml"/><Relationship Id="rId4" Type="http://schemas.openxmlformats.org/officeDocument/2006/relationships/chart" Target="../charts/chart18.xml"/></Relationships>
</file>

<file path=ppt/slides/_rels/slide5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chart" Target="../charts/chart22.xml"/><Relationship Id="rId4" Type="http://schemas.openxmlformats.org/officeDocument/2006/relationships/chart" Target="../charts/chart21.xml"/></Relationships>
</file>

<file path=ppt/slides/_rels/slide59.xml.rels><?xml version="1.0" encoding="UTF-8" standalone="yes"?>
<Relationships xmlns="http://schemas.openxmlformats.org/package/2006/relationships"><Relationship Id="rId3" Type="http://schemas.openxmlformats.org/officeDocument/2006/relationships/chart" Target="../charts/chart23.xml"/><Relationship Id="rId7" Type="http://schemas.openxmlformats.org/officeDocument/2006/relationships/chart" Target="../charts/chart27.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chart" Target="../charts/chart26.xml"/><Relationship Id="rId5" Type="http://schemas.openxmlformats.org/officeDocument/2006/relationships/chart" Target="../charts/chart25.xml"/><Relationship Id="rId4" Type="http://schemas.openxmlformats.org/officeDocument/2006/relationships/chart" Target="../charts/chart2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70.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image" Target="../media/image73.png"/><Relationship Id="rId4" Type="http://schemas.openxmlformats.org/officeDocument/2006/relationships/diagramLayout" Target="../diagrams/layout11.xml"/><Relationship Id="rId9"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chart" Target="../charts/chart32.xml"/><Relationship Id="rId5" Type="http://schemas.openxmlformats.org/officeDocument/2006/relationships/chart" Target="../charts/chart31.xml"/><Relationship Id="rId4" Type="http://schemas.openxmlformats.org/officeDocument/2006/relationships/chart" Target="../charts/chart30.xml"/></Relationships>
</file>

<file path=ppt/slides/_rels/slide6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10" Type="http://schemas.openxmlformats.org/officeDocument/2006/relationships/image" Target="../media/image73.png"/><Relationship Id="rId4" Type="http://schemas.openxmlformats.org/officeDocument/2006/relationships/diagramLayout" Target="../diagrams/layout12.xml"/><Relationship Id="rId9" Type="http://schemas.openxmlformats.org/officeDocument/2006/relationships/image" Target="../media/image72.png"/></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chart" Target="../charts/chart33.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3.jpg"/><Relationship Id="rId1" Type="http://schemas.openxmlformats.org/officeDocument/2006/relationships/slideLayout" Target="../slideLayouts/slideLayout6.xml"/><Relationship Id="rId5" Type="http://schemas.openxmlformats.org/officeDocument/2006/relationships/image" Target="../media/image83.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2.wdp"/></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hyperlink" Target="https://surfer.nmr.mgh.harvard.edu/fswiki/FsFastTutorialV5.1" TargetMode="External"/><Relationship Id="rId2" Type="http://schemas.openxmlformats.org/officeDocument/2006/relationships/hyperlink" Target="http://imaging.mrc-cbu.cam.ac.uk/imaging/SpmMiniCourse" TargetMode="External"/><Relationship Id="rId1" Type="http://schemas.openxmlformats.org/officeDocument/2006/relationships/slideLayout" Target="../slideLayouts/slideLayout2.xml"/><Relationship Id="rId5" Type="http://schemas.openxmlformats.org/officeDocument/2006/relationships/hyperlink" Target="https://www.youtube.com/watch?v=Q1RoThGmuxk" TargetMode="External"/><Relationship Id="rId4" Type="http://schemas.openxmlformats.org/officeDocument/2006/relationships/hyperlink" Target="https://surfer.nmr.mgh.harvard.edu/pub/docs/fsfast.april2011.ppt"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fMRI preprocessing:</a:t>
            </a:r>
            <a:br>
              <a:rPr lang="en-US" dirty="0"/>
            </a:br>
            <a:r>
              <a:rPr lang="en-US" dirty="0"/>
              <a:t>past and present</a:t>
            </a:r>
          </a:p>
        </p:txBody>
      </p:sp>
      <p:sp>
        <p:nvSpPr>
          <p:cNvPr id="3" name="Subtitle 2"/>
          <p:cNvSpPr>
            <a:spLocks noGrp="1"/>
          </p:cNvSpPr>
          <p:nvPr>
            <p:ph type="subTitle" idx="1"/>
          </p:nvPr>
        </p:nvSpPr>
        <p:spPr/>
        <p:txBody>
          <a:bodyPr/>
          <a:lstStyle/>
          <a:p>
            <a:r>
              <a:rPr lang="en-US" dirty="0"/>
              <a:t>Natalia Zaretskaya</a:t>
            </a:r>
          </a:p>
        </p:txBody>
      </p:sp>
    </p:spTree>
    <p:extLst>
      <p:ext uri="{BB962C8B-B14F-4D97-AF65-F5344CB8AC3E}">
        <p14:creationId xmlns:p14="http://schemas.microsoft.com/office/powerpoint/2010/main" val="3945040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98247308"/>
              </p:ext>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with Corners Rounded 4">
            <a:extLst>
              <a:ext uri="{FF2B5EF4-FFF2-40B4-BE49-F238E27FC236}">
                <a16:creationId xmlns:a16="http://schemas.microsoft.com/office/drawing/2014/main" id="{4BD82524-7FB5-4462-A1CB-F3F6598DE5D4}"/>
              </a:ext>
            </a:extLst>
          </p:cNvPr>
          <p:cNvSpPr/>
          <p:nvPr/>
        </p:nvSpPr>
        <p:spPr>
          <a:xfrm>
            <a:off x="1771650" y="1600200"/>
            <a:ext cx="1685925" cy="1114425"/>
          </a:xfrm>
          <a:prstGeom prst="wedgeRoundRectCallout">
            <a:avLst>
              <a:gd name="adj1" fmla="val -15183"/>
              <a:gd name="adj2" fmla="val 107799"/>
              <a:gd name="adj3" fmla="val 1666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Susceptibility distortion estimation</a:t>
            </a:r>
          </a:p>
        </p:txBody>
      </p:sp>
    </p:spTree>
    <p:extLst>
      <p:ext uri="{BB962C8B-B14F-4D97-AF65-F5344CB8AC3E}">
        <p14:creationId xmlns:p14="http://schemas.microsoft.com/office/powerpoint/2010/main" val="993707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with Corners Rounded 4">
            <a:extLst>
              <a:ext uri="{FF2B5EF4-FFF2-40B4-BE49-F238E27FC236}">
                <a16:creationId xmlns:a16="http://schemas.microsoft.com/office/drawing/2014/main" id="{06F8D4E7-5B62-4EEE-BF36-C1C0DFFA8430}"/>
              </a:ext>
            </a:extLst>
          </p:cNvPr>
          <p:cNvSpPr/>
          <p:nvPr/>
        </p:nvSpPr>
        <p:spPr>
          <a:xfrm>
            <a:off x="1771650" y="1600200"/>
            <a:ext cx="1685925" cy="1114425"/>
          </a:xfrm>
          <a:prstGeom prst="wedgeRoundRectCallout">
            <a:avLst>
              <a:gd name="adj1" fmla="val -15183"/>
              <a:gd name="adj2" fmla="val 107799"/>
              <a:gd name="adj3" fmla="val 1666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Susceptibility distortion estimation</a:t>
            </a:r>
          </a:p>
        </p:txBody>
      </p:sp>
    </p:spTree>
    <p:extLst>
      <p:ext uri="{BB962C8B-B14F-4D97-AF65-F5344CB8AC3E}">
        <p14:creationId xmlns:p14="http://schemas.microsoft.com/office/powerpoint/2010/main" val="961479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correction</a:t>
            </a:r>
          </a:p>
        </p:txBody>
      </p:sp>
      <p:pic>
        <p:nvPicPr>
          <p:cNvPr id="5" name="Content Placeholder 4" descr="InScannerSIBR.jpg"/>
          <p:cNvPicPr>
            <a:picLocks noGrp="1" noChangeAspect="1"/>
          </p:cNvPicPr>
          <p:nvPr>
            <p:ph sz="half" idx="1"/>
          </p:nvPr>
        </p:nvPicPr>
        <p:blipFill>
          <a:blip r:embed="rId3">
            <a:extLst>
              <a:ext uri="{28A0092B-C50C-407E-A947-70E740481C1C}">
                <a14:useLocalDpi xmlns:a14="http://schemas.microsoft.com/office/drawing/2010/main" val="0"/>
              </a:ext>
            </a:extLst>
          </a:blip>
          <a:srcRect t="-41859" b="-41859"/>
          <a:stretch>
            <a:fillRect/>
          </a:stretch>
        </p:blipFill>
        <p:spPr/>
      </p:pic>
      <p:grpSp>
        <p:nvGrpSpPr>
          <p:cNvPr id="11" name="Group 10"/>
          <p:cNvGrpSpPr>
            <a:grpSpLocks noChangeAspect="1"/>
          </p:cNvGrpSpPr>
          <p:nvPr/>
        </p:nvGrpSpPr>
        <p:grpSpPr>
          <a:xfrm>
            <a:off x="4685250" y="2989982"/>
            <a:ext cx="4320000" cy="1807161"/>
            <a:chOff x="457200" y="4230240"/>
            <a:chExt cx="5400000" cy="2258951"/>
          </a:xfrm>
        </p:grpSpPr>
        <p:graphicFrame>
          <p:nvGraphicFramePr>
            <p:cNvPr id="12" name="Chart 11"/>
            <p:cNvGraphicFramePr>
              <a:graphicFrameLocks noChangeAspect="1"/>
            </p:cNvGraphicFramePr>
            <p:nvPr>
              <p:extLst>
                <p:ext uri="{D42A27DB-BD31-4B8C-83A1-F6EECF244321}">
                  <p14:modId xmlns:p14="http://schemas.microsoft.com/office/powerpoint/2010/main" val="3164693447"/>
                </p:ext>
              </p:extLst>
            </p:nvPr>
          </p:nvGraphicFramePr>
          <p:xfrm>
            <a:off x="457200" y="5048319"/>
            <a:ext cx="5400000" cy="1440872"/>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descr="epi_example.jpg"/>
            <p:cNvPicPr>
              <a:picLocks noChangeAspect="1"/>
            </p:cNvPicPr>
            <p:nvPr/>
          </p:nvPicPr>
          <p:blipFill rotWithShape="1">
            <a:blip r:embed="rId5">
              <a:extLst>
                <a:ext uri="{28A0092B-C50C-407E-A947-70E740481C1C}">
                  <a14:useLocalDpi xmlns:a14="http://schemas.microsoft.com/office/drawing/2010/main" val="0"/>
                </a:ext>
              </a:extLst>
            </a:blip>
            <a:srcRect l="4232" t="41364" r="53418"/>
            <a:stretch/>
          </p:blipFill>
          <p:spPr>
            <a:xfrm>
              <a:off x="1094970" y="4237093"/>
              <a:ext cx="1080000" cy="1104504"/>
            </a:xfrm>
            <a:prstGeom prst="rect">
              <a:avLst/>
            </a:prstGeom>
          </p:spPr>
        </p:pic>
        <p:pic>
          <p:nvPicPr>
            <p:cNvPr id="14" name="Picture 13" descr="epi_example.jpg"/>
            <p:cNvPicPr>
              <a:picLocks noChangeAspect="1"/>
            </p:cNvPicPr>
            <p:nvPr/>
          </p:nvPicPr>
          <p:blipFill rotWithShape="1">
            <a:blip r:embed="rId5">
              <a:extLst>
                <a:ext uri="{28A0092B-C50C-407E-A947-70E740481C1C}">
                  <a14:useLocalDpi xmlns:a14="http://schemas.microsoft.com/office/drawing/2010/main" val="0"/>
                </a:ext>
              </a:extLst>
            </a:blip>
            <a:srcRect l="4232" t="41364" r="53418"/>
            <a:stretch/>
          </p:blipFill>
          <p:spPr>
            <a:xfrm>
              <a:off x="2722920" y="4250461"/>
              <a:ext cx="1080000" cy="1104504"/>
            </a:xfrm>
            <a:prstGeom prst="rect">
              <a:avLst/>
            </a:prstGeom>
          </p:spPr>
        </p:pic>
        <p:pic>
          <p:nvPicPr>
            <p:cNvPr id="15" name="Picture 14" descr="epi_example.jpg"/>
            <p:cNvPicPr>
              <a:picLocks noChangeAspect="1"/>
            </p:cNvPicPr>
            <p:nvPr/>
          </p:nvPicPr>
          <p:blipFill rotWithShape="1">
            <a:blip r:embed="rId5">
              <a:extLst>
                <a:ext uri="{28A0092B-C50C-407E-A947-70E740481C1C}">
                  <a14:useLocalDpi xmlns:a14="http://schemas.microsoft.com/office/drawing/2010/main" val="0"/>
                </a:ext>
              </a:extLst>
            </a:blip>
            <a:srcRect l="4232" t="41364" r="53418"/>
            <a:stretch/>
          </p:blipFill>
          <p:spPr>
            <a:xfrm>
              <a:off x="4333284" y="4230240"/>
              <a:ext cx="1080000" cy="1104504"/>
            </a:xfrm>
            <a:prstGeom prst="rect">
              <a:avLst/>
            </a:prstGeom>
          </p:spPr>
        </p:pic>
      </p:grpSp>
      <p:sp>
        <p:nvSpPr>
          <p:cNvPr id="16" name="Rectangle 15"/>
          <p:cNvSpPr/>
          <p:nvPr/>
        </p:nvSpPr>
        <p:spPr>
          <a:xfrm>
            <a:off x="5504525" y="3793861"/>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a:spLocks noChangeAspect="1"/>
          </p:cNvSpPr>
          <p:nvPr/>
        </p:nvSpPr>
        <p:spPr>
          <a:xfrm>
            <a:off x="6806275" y="3793861"/>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8095325" y="3793861"/>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nvGrpSpPr>
          <p:cNvPr id="19" name="Group 18"/>
          <p:cNvGrpSpPr/>
          <p:nvPr/>
        </p:nvGrpSpPr>
        <p:grpSpPr>
          <a:xfrm>
            <a:off x="6499935" y="3014327"/>
            <a:ext cx="881702" cy="883603"/>
            <a:chOff x="2968611" y="4199869"/>
            <a:chExt cx="881702" cy="883603"/>
          </a:xfrm>
        </p:grpSpPr>
        <p:sp>
          <p:nvSpPr>
            <p:cNvPr id="20" name="Rectangle 19"/>
            <p:cNvSpPr/>
            <p:nvPr/>
          </p:nvSpPr>
          <p:spPr>
            <a:xfrm>
              <a:off x="2968611" y="4200678"/>
              <a:ext cx="863999" cy="872908"/>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 name="Picture 20" descr="epi_example.jpg"/>
            <p:cNvPicPr>
              <a:picLocks noChangeAspect="1"/>
            </p:cNvPicPr>
            <p:nvPr/>
          </p:nvPicPr>
          <p:blipFill rotWithShape="1">
            <a:blip r:embed="rId6">
              <a:extLst>
                <a:ext uri="{BEBA8EAE-BF5A-486C-A8C5-ECC9F3942E4B}">
                  <a14:imgProps xmlns:a14="http://schemas.microsoft.com/office/drawing/2010/main">
                    <a14:imgLayer r:embed="rId7">
                      <a14:imgEffect>
                        <a14:backgroundRemoval t="41589" b="99533" l="4688" r="44141">
                          <a14:foregroundMark x1="8984" y1="59346" x2="8984" y2="59346"/>
                          <a14:foregroundMark x1="8203" y1="64953" x2="8203" y2="64953"/>
                          <a14:foregroundMark x1="10156" y1="54673" x2="10156" y2="54673"/>
                          <a14:foregroundMark x1="11719" y1="50000" x2="11719" y2="50000"/>
                          <a14:foregroundMark x1="14063" y1="44860" x2="14063" y2="44860"/>
                          <a14:foregroundMark x1="7422" y1="69159" x2="7422" y2="69159"/>
                          <a14:foregroundMark x1="7031" y1="74299" x2="7031" y2="74299"/>
                          <a14:foregroundMark x1="10156" y1="88318" x2="10156" y2="88318"/>
                          <a14:foregroundMark x1="11328" y1="91589" x2="11328" y2="91589"/>
                          <a14:foregroundMark x1="12500" y1="93458" x2="12500" y2="93458"/>
                          <a14:foregroundMark x1="14063" y1="96729" x2="14063" y2="96729"/>
                          <a14:foregroundMark x1="36719" y1="94860" x2="36719" y2="94860"/>
                          <a14:foregroundMark x1="37891" y1="91589" x2="37891" y2="91589"/>
                          <a14:foregroundMark x1="39844" y1="88785" x2="39844" y2="88785"/>
                          <a14:foregroundMark x1="41406" y1="85047" x2="41406" y2="85047"/>
                          <a14:foregroundMark x1="42188" y1="82243" x2="42188" y2="82243"/>
                          <a14:foregroundMark x1="41016" y1="57944" x2="41016" y2="57944"/>
                          <a14:foregroundMark x1="41797" y1="63084" x2="41797" y2="63084"/>
                          <a14:foregroundMark x1="39844" y1="52336" x2="39844" y2="52336"/>
                          <a14:foregroundMark x1="42578" y1="70093" x2="42578" y2="70093"/>
                          <a14:foregroundMark x1="7813" y1="83645" x2="7813" y2="83645"/>
                          <a14:foregroundMark x1="7031" y1="78505" x2="7031" y2="78505"/>
                          <a14:foregroundMark x1="7422" y1="81776" x2="7422" y2="81776"/>
                          <a14:foregroundMark x1="8984" y1="85981" x2="8984" y2="85981"/>
                          <a14:foregroundMark x1="12500" y1="48131" x2="12500" y2="48131"/>
                          <a14:foregroundMark x1="10938" y1="52804" x2="10938" y2="52804"/>
                          <a14:foregroundMark x1="36719" y1="45327" x2="36719" y2="45327"/>
                          <a14:foregroundMark x1="35156" y1="43458" x2="35156" y2="43458"/>
                        </a14:backgroundRemoval>
                      </a14:imgEffect>
                    </a14:imgLayer>
                  </a14:imgProps>
                </a:ext>
                <a:ext uri="{28A0092B-C50C-407E-A947-70E740481C1C}">
                  <a14:useLocalDpi xmlns:a14="http://schemas.microsoft.com/office/drawing/2010/main" val="0"/>
                </a:ext>
              </a:extLst>
            </a:blip>
            <a:srcRect l="4232" t="41364" r="53418"/>
            <a:stretch/>
          </p:blipFill>
          <p:spPr>
            <a:xfrm rot="1129514">
              <a:off x="2986313" y="4199869"/>
              <a:ext cx="864000" cy="883603"/>
            </a:xfrm>
            <a:prstGeom prst="rect">
              <a:avLst/>
            </a:prstGeom>
          </p:spPr>
        </p:pic>
      </p:grpSp>
      <p:sp>
        <p:nvSpPr>
          <p:cNvPr id="22" name="Rectangle 21"/>
          <p:cNvSpPr>
            <a:spLocks noChangeAspect="1"/>
          </p:cNvSpPr>
          <p:nvPr/>
        </p:nvSpPr>
        <p:spPr>
          <a:xfrm>
            <a:off x="6806275" y="3793861"/>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p:cNvSpPr txBox="1"/>
          <p:nvPr/>
        </p:nvSpPr>
        <p:spPr>
          <a:xfrm>
            <a:off x="2329425" y="1278528"/>
            <a:ext cx="4482160" cy="369332"/>
          </a:xfrm>
          <a:prstGeom prst="rect">
            <a:avLst/>
          </a:prstGeom>
          <a:noFill/>
        </p:spPr>
        <p:txBody>
          <a:bodyPr wrap="square" rtlCol="0">
            <a:spAutoFit/>
          </a:bodyPr>
          <a:lstStyle/>
          <a:p>
            <a:r>
              <a:rPr lang="en-US" dirty="0"/>
              <a:t>Purpose: compensate for subject movement</a:t>
            </a:r>
          </a:p>
        </p:txBody>
      </p:sp>
    </p:spTree>
    <p:extLst>
      <p:ext uri="{BB962C8B-B14F-4D97-AF65-F5344CB8AC3E}">
        <p14:creationId xmlns:p14="http://schemas.microsoft.com/office/powerpoint/2010/main" val="232207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Motion correction</a:t>
            </a:r>
          </a:p>
        </p:txBody>
      </p:sp>
      <p:pic>
        <p:nvPicPr>
          <p:cNvPr id="6" name="Content Placeholder 5" descr="rollpitchyaw copy.jpg"/>
          <p:cNvPicPr>
            <a:picLocks noGrp="1" noChangeAspect="1"/>
          </p:cNvPicPr>
          <p:nvPr>
            <p:ph sz="half" idx="1"/>
          </p:nvPr>
        </p:nvPicPr>
        <p:blipFill>
          <a:blip r:embed="rId3">
            <a:extLst>
              <a:ext uri="{28A0092B-C50C-407E-A947-70E740481C1C}">
                <a14:useLocalDpi xmlns:a14="http://schemas.microsoft.com/office/drawing/2010/main" val="0"/>
              </a:ext>
            </a:extLst>
          </a:blip>
          <a:srcRect l="13365" r="13365"/>
          <a:stretch>
            <a:fillRect/>
          </a:stretch>
        </p:blipFill>
        <p:spPr>
          <a:xfrm>
            <a:off x="847858" y="1492343"/>
            <a:ext cx="3106027" cy="3480851"/>
          </a:xfrm>
        </p:spPr>
      </p:pic>
      <p:pic>
        <p:nvPicPr>
          <p:cNvPr id="7" name="Content Placeholder 6"/>
          <p:cNvPicPr>
            <a:picLocks noGrp="1" noChangeAspect="1"/>
          </p:cNvPicPr>
          <p:nvPr>
            <p:ph sz="half" idx="2"/>
          </p:nvPr>
        </p:nvPicPr>
        <p:blipFill>
          <a:blip r:embed="rId4"/>
          <a:srcRect t="-27129" b="-27129"/>
          <a:stretch>
            <a:fillRect/>
          </a:stretch>
        </p:blipFill>
        <p:spPr/>
      </p:pic>
      <p:sp>
        <p:nvSpPr>
          <p:cNvPr id="8" name="TextBox 7"/>
          <p:cNvSpPr txBox="1"/>
          <p:nvPr/>
        </p:nvSpPr>
        <p:spPr>
          <a:xfrm>
            <a:off x="6293498" y="5315342"/>
            <a:ext cx="1051302" cy="369332"/>
          </a:xfrm>
          <a:prstGeom prst="rect">
            <a:avLst/>
          </a:prstGeom>
          <a:noFill/>
        </p:spPr>
        <p:txBody>
          <a:bodyPr wrap="none" rtlCol="0">
            <a:spAutoFit/>
          </a:bodyPr>
          <a:lstStyle/>
          <a:p>
            <a:r>
              <a:rPr lang="en-US" dirty="0"/>
              <a:t># volume</a:t>
            </a:r>
          </a:p>
        </p:txBody>
      </p:sp>
      <p:sp>
        <p:nvSpPr>
          <p:cNvPr id="3" name="TextBox 2"/>
          <p:cNvSpPr txBox="1"/>
          <p:nvPr/>
        </p:nvSpPr>
        <p:spPr>
          <a:xfrm>
            <a:off x="780863" y="4946010"/>
            <a:ext cx="3538837" cy="369332"/>
          </a:xfrm>
          <a:prstGeom prst="rect">
            <a:avLst/>
          </a:prstGeom>
          <a:noFill/>
        </p:spPr>
        <p:txBody>
          <a:bodyPr wrap="none" rtlCol="0">
            <a:spAutoFit/>
          </a:bodyPr>
          <a:lstStyle/>
          <a:p>
            <a:r>
              <a:rPr lang="en-US" dirty="0"/>
              <a:t>6 parameter “rigid body” transform</a:t>
            </a:r>
          </a:p>
        </p:txBody>
      </p:sp>
      <p:pic>
        <p:nvPicPr>
          <p:cNvPr id="9" name="Picture 8"/>
          <p:cNvPicPr>
            <a:picLocks noChangeAspect="1"/>
          </p:cNvPicPr>
          <p:nvPr/>
        </p:nvPicPr>
        <p:blipFill rotWithShape="1">
          <a:blip r:embed="rId5"/>
          <a:srcRect t="-1" b="51797"/>
          <a:stretch/>
        </p:blipFill>
        <p:spPr>
          <a:xfrm>
            <a:off x="1042595" y="5333645"/>
            <a:ext cx="2160000" cy="1075769"/>
          </a:xfrm>
          <a:prstGeom prst="rect">
            <a:avLst/>
          </a:prstGeom>
        </p:spPr>
      </p:pic>
      <p:sp>
        <p:nvSpPr>
          <p:cNvPr id="10" name="TextBox 9"/>
          <p:cNvSpPr txBox="1"/>
          <p:nvPr/>
        </p:nvSpPr>
        <p:spPr>
          <a:xfrm>
            <a:off x="807458" y="5325319"/>
            <a:ext cx="402674" cy="369332"/>
          </a:xfrm>
          <a:prstGeom prst="rect">
            <a:avLst/>
          </a:prstGeom>
          <a:noFill/>
        </p:spPr>
        <p:txBody>
          <a:bodyPr wrap="none" rtlCol="0">
            <a:spAutoFit/>
          </a:bodyPr>
          <a:lstStyle/>
          <a:p>
            <a:r>
              <a:rPr lang="en-US" dirty="0"/>
              <a:t>3x</a:t>
            </a:r>
          </a:p>
        </p:txBody>
      </p:sp>
      <p:sp>
        <p:nvSpPr>
          <p:cNvPr id="11" name="TextBox 10"/>
          <p:cNvSpPr txBox="1"/>
          <p:nvPr/>
        </p:nvSpPr>
        <p:spPr>
          <a:xfrm>
            <a:off x="2128088" y="5336475"/>
            <a:ext cx="402674" cy="369332"/>
          </a:xfrm>
          <a:prstGeom prst="rect">
            <a:avLst/>
          </a:prstGeom>
          <a:noFill/>
        </p:spPr>
        <p:txBody>
          <a:bodyPr wrap="none" rtlCol="0">
            <a:spAutoFit/>
          </a:bodyPr>
          <a:lstStyle/>
          <a:p>
            <a:r>
              <a:rPr lang="en-US" dirty="0"/>
              <a:t>3x</a:t>
            </a:r>
          </a:p>
        </p:txBody>
      </p:sp>
      <p:sp>
        <p:nvSpPr>
          <p:cNvPr id="12" name="TextBox 11"/>
          <p:cNvSpPr txBox="1"/>
          <p:nvPr/>
        </p:nvSpPr>
        <p:spPr>
          <a:xfrm>
            <a:off x="2329425" y="1278528"/>
            <a:ext cx="4482160" cy="369332"/>
          </a:xfrm>
          <a:prstGeom prst="rect">
            <a:avLst/>
          </a:prstGeom>
          <a:noFill/>
        </p:spPr>
        <p:txBody>
          <a:bodyPr wrap="square" rtlCol="0">
            <a:spAutoFit/>
          </a:bodyPr>
          <a:lstStyle/>
          <a:p>
            <a:r>
              <a:rPr lang="en-US" dirty="0"/>
              <a:t>Purpose: compensate for subject movement</a:t>
            </a:r>
          </a:p>
        </p:txBody>
      </p:sp>
    </p:spTree>
    <p:extLst>
      <p:ext uri="{BB962C8B-B14F-4D97-AF65-F5344CB8AC3E}">
        <p14:creationId xmlns:p14="http://schemas.microsoft.com/office/powerpoint/2010/main" val="2876198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Slice-time correction</a:t>
            </a:r>
          </a:p>
        </p:txBody>
      </p:sp>
      <p:pic>
        <p:nvPicPr>
          <p:cNvPr id="5" name="Content Placeholder 4"/>
          <p:cNvPicPr>
            <a:picLocks noGrp="1" noChangeAspect="1"/>
          </p:cNvPicPr>
          <p:nvPr>
            <p:ph sz="half" idx="1"/>
          </p:nvPr>
        </p:nvPicPr>
        <p:blipFill>
          <a:blip r:embed="rId3"/>
          <a:srcRect t="-29627" b="-29627"/>
          <a:stretch>
            <a:fillRect/>
          </a:stretch>
        </p:blipFill>
        <p:spPr/>
      </p:pic>
      <p:pic>
        <p:nvPicPr>
          <p:cNvPr id="8" name="Picture 7" descr="axial_coronal_saggital.gif"/>
          <p:cNvPicPr>
            <a:picLocks noChangeAspect="1"/>
          </p:cNvPicPr>
          <p:nvPr/>
        </p:nvPicPr>
        <p:blipFill rotWithShape="1">
          <a:blip r:embed="rId4">
            <a:extLst>
              <a:ext uri="{28A0092B-C50C-407E-A947-70E740481C1C}">
                <a14:useLocalDpi xmlns:a14="http://schemas.microsoft.com/office/drawing/2010/main" val="0"/>
              </a:ext>
            </a:extLst>
          </a:blip>
          <a:srcRect r="61618" b="11693"/>
          <a:stretch/>
        </p:blipFill>
        <p:spPr>
          <a:xfrm flipH="1">
            <a:off x="1865569" y="1314178"/>
            <a:ext cx="1105416" cy="1095618"/>
          </a:xfrm>
          <a:prstGeom prst="rect">
            <a:avLst/>
          </a:prstGeom>
        </p:spPr>
      </p:pic>
      <p:pic>
        <p:nvPicPr>
          <p:cNvPr id="9" name="Picture 8" descr="axial_coronal_saggital.gif"/>
          <p:cNvPicPr>
            <a:picLocks noChangeAspect="1"/>
          </p:cNvPicPr>
          <p:nvPr/>
        </p:nvPicPr>
        <p:blipFill rotWithShape="1">
          <a:blip r:embed="rId4">
            <a:extLst>
              <a:ext uri="{28A0092B-C50C-407E-A947-70E740481C1C}">
                <a14:useLocalDpi xmlns:a14="http://schemas.microsoft.com/office/drawing/2010/main" val="0"/>
              </a:ext>
            </a:extLst>
          </a:blip>
          <a:srcRect l="68133" b="12094"/>
          <a:stretch/>
        </p:blipFill>
        <p:spPr>
          <a:xfrm flipH="1">
            <a:off x="6519424" y="1417638"/>
            <a:ext cx="917756" cy="1090640"/>
          </a:xfrm>
          <a:prstGeom prst="rect">
            <a:avLst/>
          </a:prstGeom>
        </p:spPr>
      </p:pic>
      <p:pic>
        <p:nvPicPr>
          <p:cNvPr id="12" name="Picture 5" descr="slicetim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2598" y="3168727"/>
            <a:ext cx="4320000" cy="1245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9"/>
          <p:cNvSpPr txBox="1"/>
          <p:nvPr/>
        </p:nvSpPr>
        <p:spPr>
          <a:xfrm>
            <a:off x="1698370" y="1114177"/>
            <a:ext cx="5738810" cy="369332"/>
          </a:xfrm>
          <a:prstGeom prst="rect">
            <a:avLst/>
          </a:prstGeom>
          <a:noFill/>
        </p:spPr>
        <p:txBody>
          <a:bodyPr wrap="square" rtlCol="0">
            <a:spAutoFit/>
          </a:bodyPr>
          <a:lstStyle/>
          <a:p>
            <a:pPr algn="ctr"/>
            <a:r>
              <a:rPr lang="en-US" dirty="0"/>
              <a:t>Purpose: compensate for the lag in slice acquisition</a:t>
            </a:r>
          </a:p>
        </p:txBody>
      </p:sp>
      <p:sp>
        <p:nvSpPr>
          <p:cNvPr id="3" name="TextBox 2"/>
          <p:cNvSpPr txBox="1"/>
          <p:nvPr/>
        </p:nvSpPr>
        <p:spPr>
          <a:xfrm>
            <a:off x="4813709" y="2776291"/>
            <a:ext cx="1123437" cy="369332"/>
          </a:xfrm>
          <a:prstGeom prst="rect">
            <a:avLst/>
          </a:prstGeom>
          <a:noFill/>
        </p:spPr>
        <p:txBody>
          <a:bodyPr wrap="none" rtlCol="0">
            <a:spAutoFit/>
          </a:bodyPr>
          <a:lstStyle/>
          <a:p>
            <a:r>
              <a:rPr lang="en-US" dirty="0"/>
              <a:t>ascending</a:t>
            </a:r>
          </a:p>
        </p:txBody>
      </p:sp>
      <p:sp>
        <p:nvSpPr>
          <p:cNvPr id="13" name="TextBox 12"/>
          <p:cNvSpPr txBox="1"/>
          <p:nvPr/>
        </p:nvSpPr>
        <p:spPr>
          <a:xfrm>
            <a:off x="7312970" y="2778780"/>
            <a:ext cx="1250350" cy="369332"/>
          </a:xfrm>
          <a:prstGeom prst="rect">
            <a:avLst/>
          </a:prstGeom>
          <a:noFill/>
        </p:spPr>
        <p:txBody>
          <a:bodyPr wrap="none" rtlCol="0">
            <a:spAutoFit/>
          </a:bodyPr>
          <a:lstStyle/>
          <a:p>
            <a:r>
              <a:rPr lang="en-US" dirty="0"/>
              <a:t>interleaved</a:t>
            </a:r>
          </a:p>
        </p:txBody>
      </p:sp>
    </p:spTree>
    <p:extLst>
      <p:ext uri="{BB962C8B-B14F-4D97-AF65-F5344CB8AC3E}">
        <p14:creationId xmlns:p14="http://schemas.microsoft.com/office/powerpoint/2010/main" val="2445415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Slice-time correction</a:t>
            </a:r>
          </a:p>
        </p:txBody>
      </p:sp>
      <p:sp>
        <p:nvSpPr>
          <p:cNvPr id="15" name="TextBox 14"/>
          <p:cNvSpPr txBox="1"/>
          <p:nvPr/>
        </p:nvSpPr>
        <p:spPr>
          <a:xfrm>
            <a:off x="1698370" y="1114177"/>
            <a:ext cx="5738810" cy="369332"/>
          </a:xfrm>
          <a:prstGeom prst="rect">
            <a:avLst/>
          </a:prstGeom>
          <a:noFill/>
        </p:spPr>
        <p:txBody>
          <a:bodyPr wrap="square" rtlCol="0">
            <a:spAutoFit/>
          </a:bodyPr>
          <a:lstStyle/>
          <a:p>
            <a:pPr algn="ctr"/>
            <a:r>
              <a:rPr lang="en-US" dirty="0"/>
              <a:t>Purpose: compensate for the lag in slice acquisition</a:t>
            </a:r>
          </a:p>
        </p:txBody>
      </p:sp>
      <p:graphicFrame>
        <p:nvGraphicFramePr>
          <p:cNvPr id="17" name="Chart 16"/>
          <p:cNvGraphicFramePr>
            <a:graphicFrameLocks/>
          </p:cNvGraphicFramePr>
          <p:nvPr>
            <p:extLst>
              <p:ext uri="{D42A27DB-BD31-4B8C-83A1-F6EECF244321}">
                <p14:modId xmlns:p14="http://schemas.microsoft.com/office/powerpoint/2010/main" val="1909040417"/>
              </p:ext>
            </p:extLst>
          </p:nvPr>
        </p:nvGraphicFramePr>
        <p:xfrm>
          <a:off x="5041979" y="1667957"/>
          <a:ext cx="360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8" name="Chart 17"/>
          <p:cNvGraphicFramePr>
            <a:graphicFrameLocks/>
          </p:cNvGraphicFramePr>
          <p:nvPr>
            <p:extLst>
              <p:ext uri="{D42A27DB-BD31-4B8C-83A1-F6EECF244321}">
                <p14:modId xmlns:p14="http://schemas.microsoft.com/office/powerpoint/2010/main" val="2151658522"/>
              </p:ext>
            </p:extLst>
          </p:nvPr>
        </p:nvGraphicFramePr>
        <p:xfrm>
          <a:off x="4970645" y="2047388"/>
          <a:ext cx="3600000" cy="1215367"/>
        </p:xfrm>
        <a:graphic>
          <a:graphicData uri="http://schemas.openxmlformats.org/drawingml/2006/chart">
            <c:chart xmlns:c="http://schemas.openxmlformats.org/drawingml/2006/chart" xmlns:r="http://schemas.openxmlformats.org/officeDocument/2006/relationships" r:id="rId4"/>
          </a:graphicData>
        </a:graphic>
      </p:graphicFrame>
      <p:grpSp>
        <p:nvGrpSpPr>
          <p:cNvPr id="53" name="Group 52"/>
          <p:cNvGrpSpPr/>
          <p:nvPr/>
        </p:nvGrpSpPr>
        <p:grpSpPr>
          <a:xfrm>
            <a:off x="5038448" y="4014079"/>
            <a:ext cx="3603531" cy="2160000"/>
            <a:chOff x="5277504" y="4268076"/>
            <a:chExt cx="3603531" cy="2160000"/>
          </a:xfrm>
        </p:grpSpPr>
        <p:graphicFrame>
          <p:nvGraphicFramePr>
            <p:cNvPr id="19" name="Chart 18"/>
            <p:cNvGraphicFramePr>
              <a:graphicFrameLocks/>
            </p:cNvGraphicFramePr>
            <p:nvPr>
              <p:extLst>
                <p:ext uri="{D42A27DB-BD31-4B8C-83A1-F6EECF244321}">
                  <p14:modId xmlns:p14="http://schemas.microsoft.com/office/powerpoint/2010/main" val="2954241003"/>
                </p:ext>
              </p:extLst>
            </p:nvPr>
          </p:nvGraphicFramePr>
          <p:xfrm>
            <a:off x="5277504" y="4268076"/>
            <a:ext cx="3600000" cy="216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p:cNvGraphicFramePr>
              <a:graphicFrameLocks/>
            </p:cNvGraphicFramePr>
            <p:nvPr>
              <p:extLst>
                <p:ext uri="{D42A27DB-BD31-4B8C-83A1-F6EECF244321}">
                  <p14:modId xmlns:p14="http://schemas.microsoft.com/office/powerpoint/2010/main" val="3823182667"/>
                </p:ext>
              </p:extLst>
            </p:nvPr>
          </p:nvGraphicFramePr>
          <p:xfrm>
            <a:off x="5281035" y="4590609"/>
            <a:ext cx="3600000" cy="1280621"/>
          </p:xfrm>
          <a:graphic>
            <a:graphicData uri="http://schemas.openxmlformats.org/drawingml/2006/chart">
              <c:chart xmlns:c="http://schemas.openxmlformats.org/drawingml/2006/chart" xmlns:r="http://schemas.openxmlformats.org/officeDocument/2006/relationships" r:id="rId6"/>
            </a:graphicData>
          </a:graphic>
        </p:graphicFrame>
      </p:grpSp>
      <p:pic>
        <p:nvPicPr>
          <p:cNvPr id="22" name="Content Placeholder 27"/>
          <p:cNvPicPr>
            <a:picLocks noGrp="1" noChangeAspect="1"/>
          </p:cNvPicPr>
          <p:nvPr>
            <p:ph sz="half" idx="1"/>
          </p:nvPr>
        </p:nvPicPr>
        <p:blipFill>
          <a:blip r:embed="rId7"/>
          <a:srcRect t="-18308" b="-18308"/>
          <a:stretch>
            <a:fillRect/>
          </a:stretch>
        </p:blipFill>
        <p:spPr>
          <a:xfrm flipH="1">
            <a:off x="457200" y="1600200"/>
            <a:ext cx="4038600" cy="4525963"/>
          </a:xfrm>
          <a:prstGeom prst="rect">
            <a:avLst/>
          </a:prstGeom>
        </p:spPr>
      </p:pic>
      <p:sp>
        <p:nvSpPr>
          <p:cNvPr id="23" name="Rectangle 22"/>
          <p:cNvSpPr/>
          <p:nvPr/>
        </p:nvSpPr>
        <p:spPr>
          <a:xfrm>
            <a:off x="651432" y="294341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51432" y="310502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51432" y="326664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51432" y="342825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1432" y="358987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51432" y="375148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1432" y="391310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51432" y="407471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51432" y="423633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51432" y="439794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1432" y="455956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651432" y="472117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1432" y="488279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51432" y="247160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51432" y="2633217"/>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51432" y="279483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ube 39"/>
          <p:cNvSpPr/>
          <p:nvPr/>
        </p:nvSpPr>
        <p:spPr>
          <a:xfrm flipH="1">
            <a:off x="2161410" y="4864861"/>
            <a:ext cx="152400" cy="152400"/>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Cube 40"/>
          <p:cNvSpPr/>
          <p:nvPr/>
        </p:nvSpPr>
        <p:spPr>
          <a:xfrm flipH="1">
            <a:off x="2161410" y="2450795"/>
            <a:ext cx="152400" cy="152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V="1">
            <a:off x="-3375541" y="3943523"/>
            <a:ext cx="2870065" cy="60961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3" name="Straight Arrow Connector 42"/>
          <p:cNvCxnSpPr/>
          <p:nvPr/>
        </p:nvCxnSpPr>
        <p:spPr>
          <a:xfrm>
            <a:off x="-2970192" y="2606072"/>
            <a:ext cx="2870065" cy="7569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V="1">
            <a:off x="593725" y="2479226"/>
            <a:ext cx="0" cy="254180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6" name="Text Box 4"/>
          <p:cNvSpPr txBox="1">
            <a:spLocks noChangeArrowheads="1"/>
          </p:cNvSpPr>
          <p:nvPr/>
        </p:nvSpPr>
        <p:spPr bwMode="auto">
          <a:xfrm>
            <a:off x="411433" y="4973304"/>
            <a:ext cx="4925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0 s</a:t>
            </a:r>
          </a:p>
        </p:txBody>
      </p:sp>
      <p:sp>
        <p:nvSpPr>
          <p:cNvPr id="47" name="Text Box 5"/>
          <p:cNvSpPr txBox="1">
            <a:spLocks noChangeArrowheads="1"/>
          </p:cNvSpPr>
          <p:nvPr/>
        </p:nvSpPr>
        <p:spPr bwMode="auto">
          <a:xfrm>
            <a:off x="381000" y="2153700"/>
            <a:ext cx="6851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2.5 s</a:t>
            </a:r>
          </a:p>
        </p:txBody>
      </p:sp>
      <p:graphicFrame>
        <p:nvGraphicFramePr>
          <p:cNvPr id="48" name="Chart 47"/>
          <p:cNvGraphicFramePr>
            <a:graphicFrameLocks/>
          </p:cNvGraphicFramePr>
          <p:nvPr>
            <p:extLst>
              <p:ext uri="{D42A27DB-BD31-4B8C-83A1-F6EECF244321}">
                <p14:modId xmlns:p14="http://schemas.microsoft.com/office/powerpoint/2010/main" val="2799140141"/>
              </p:ext>
            </p:extLst>
          </p:nvPr>
        </p:nvGraphicFramePr>
        <p:xfrm>
          <a:off x="2603131" y="4739749"/>
          <a:ext cx="2160000" cy="18000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9" name="Chart 48"/>
          <p:cNvGraphicFramePr>
            <a:graphicFrameLocks/>
          </p:cNvGraphicFramePr>
          <p:nvPr>
            <p:extLst>
              <p:ext uri="{D42A27DB-BD31-4B8C-83A1-F6EECF244321}">
                <p14:modId xmlns:p14="http://schemas.microsoft.com/office/powerpoint/2010/main" val="947450331"/>
              </p:ext>
            </p:extLst>
          </p:nvPr>
        </p:nvGraphicFramePr>
        <p:xfrm>
          <a:off x="2603131" y="1563065"/>
          <a:ext cx="2160000" cy="1800000"/>
        </p:xfrm>
        <a:graphic>
          <a:graphicData uri="http://schemas.openxmlformats.org/drawingml/2006/chart">
            <c:chart xmlns:c="http://schemas.openxmlformats.org/drawingml/2006/chart" xmlns:r="http://schemas.openxmlformats.org/officeDocument/2006/relationships" r:id="rId9"/>
          </a:graphicData>
        </a:graphic>
      </p:graphicFrame>
      <p:sp>
        <p:nvSpPr>
          <p:cNvPr id="50" name="4-Point Star 49"/>
          <p:cNvSpPr/>
          <p:nvPr/>
        </p:nvSpPr>
        <p:spPr>
          <a:xfrm>
            <a:off x="2993406" y="5966897"/>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1" name="4-Point Star 50"/>
          <p:cNvSpPr/>
          <p:nvPr/>
        </p:nvSpPr>
        <p:spPr>
          <a:xfrm>
            <a:off x="3094743" y="2391877"/>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86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153883"/>
            <a:ext cx="8229600" cy="3591355"/>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Content Placeholder 2"/>
          <p:cNvSpPr>
            <a:spLocks noGrp="1"/>
          </p:cNvSpPr>
          <p:nvPr>
            <p:ph sz="half" idx="1"/>
          </p:nvPr>
        </p:nvSpPr>
        <p:spPr/>
        <p:txBody>
          <a:bodyPr/>
          <a:lstStyle/>
          <a:p>
            <a:endParaRPr lang="en-US" dirty="0"/>
          </a:p>
        </p:txBody>
      </p:sp>
      <p:sp>
        <p:nvSpPr>
          <p:cNvPr id="2" name="Title 1"/>
          <p:cNvSpPr>
            <a:spLocks noGrp="1"/>
          </p:cNvSpPr>
          <p:nvPr>
            <p:ph type="title"/>
          </p:nvPr>
        </p:nvSpPr>
        <p:spPr/>
        <p:txBody>
          <a:bodyPr>
            <a:normAutofit fontScale="90000"/>
          </a:bodyPr>
          <a:lstStyle/>
          <a:p>
            <a:r>
              <a:rPr lang="en-US" dirty="0"/>
              <a:t>Slice time correction: before or after motion correction?</a:t>
            </a:r>
          </a:p>
        </p:txBody>
      </p:sp>
      <p:pic>
        <p:nvPicPr>
          <p:cNvPr id="22" name="Content Placeholder 27"/>
          <p:cNvPicPr>
            <a:picLocks noGrp="1" noChangeAspect="1"/>
          </p:cNvPicPr>
          <p:nvPr>
            <p:ph sz="half" idx="1"/>
          </p:nvPr>
        </p:nvPicPr>
        <p:blipFill>
          <a:blip r:embed="rId3"/>
          <a:srcRect t="-18308" b="-18308"/>
          <a:stretch>
            <a:fillRect/>
          </a:stretch>
        </p:blipFill>
        <p:spPr>
          <a:xfrm flipH="1">
            <a:off x="457200" y="1600200"/>
            <a:ext cx="4038600" cy="4525963"/>
          </a:xfrm>
          <a:prstGeom prst="rect">
            <a:avLst/>
          </a:prstGeom>
        </p:spPr>
      </p:pic>
      <p:sp>
        <p:nvSpPr>
          <p:cNvPr id="23" name="Rectangle 22"/>
          <p:cNvSpPr/>
          <p:nvPr/>
        </p:nvSpPr>
        <p:spPr>
          <a:xfrm>
            <a:off x="651432" y="294341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51432" y="310502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651432" y="326664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651432" y="342825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651432" y="358987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651432" y="375148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51432" y="391310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651432" y="407471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651432" y="423633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651432" y="439794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51432" y="455956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651432" y="472117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51432" y="488279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651432" y="247160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651432" y="2633217"/>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51432" y="279483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ube 39"/>
          <p:cNvSpPr/>
          <p:nvPr/>
        </p:nvSpPr>
        <p:spPr>
          <a:xfrm flipH="1">
            <a:off x="2161410" y="4864861"/>
            <a:ext cx="152400" cy="152400"/>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1" name="Cube 40"/>
          <p:cNvSpPr/>
          <p:nvPr/>
        </p:nvSpPr>
        <p:spPr>
          <a:xfrm flipH="1">
            <a:off x="2161410" y="2450795"/>
            <a:ext cx="152400" cy="152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Arrow Connector 43"/>
          <p:cNvCxnSpPr/>
          <p:nvPr/>
        </p:nvCxnSpPr>
        <p:spPr>
          <a:xfrm flipV="1">
            <a:off x="593725" y="2479226"/>
            <a:ext cx="0" cy="254180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46" name="Text Box 4"/>
          <p:cNvSpPr txBox="1">
            <a:spLocks noChangeArrowheads="1"/>
          </p:cNvSpPr>
          <p:nvPr/>
        </p:nvSpPr>
        <p:spPr bwMode="auto">
          <a:xfrm>
            <a:off x="411433" y="4973304"/>
            <a:ext cx="4925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0 s</a:t>
            </a:r>
          </a:p>
        </p:txBody>
      </p:sp>
      <p:sp>
        <p:nvSpPr>
          <p:cNvPr id="47" name="Text Box 5"/>
          <p:cNvSpPr txBox="1">
            <a:spLocks noChangeArrowheads="1"/>
          </p:cNvSpPr>
          <p:nvPr/>
        </p:nvSpPr>
        <p:spPr bwMode="auto">
          <a:xfrm>
            <a:off x="381000" y="2153700"/>
            <a:ext cx="6851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2.5 s</a:t>
            </a:r>
          </a:p>
        </p:txBody>
      </p:sp>
      <p:graphicFrame>
        <p:nvGraphicFramePr>
          <p:cNvPr id="48" name="Chart 47"/>
          <p:cNvGraphicFramePr>
            <a:graphicFrameLocks/>
          </p:cNvGraphicFramePr>
          <p:nvPr>
            <p:extLst>
              <p:ext uri="{D42A27DB-BD31-4B8C-83A1-F6EECF244321}">
                <p14:modId xmlns:p14="http://schemas.microsoft.com/office/powerpoint/2010/main" val="1337549024"/>
              </p:ext>
            </p:extLst>
          </p:nvPr>
        </p:nvGraphicFramePr>
        <p:xfrm>
          <a:off x="2603131" y="4739749"/>
          <a:ext cx="2160000" cy="18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9" name="Chart 48"/>
          <p:cNvGraphicFramePr>
            <a:graphicFrameLocks/>
          </p:cNvGraphicFramePr>
          <p:nvPr>
            <p:extLst>
              <p:ext uri="{D42A27DB-BD31-4B8C-83A1-F6EECF244321}">
                <p14:modId xmlns:p14="http://schemas.microsoft.com/office/powerpoint/2010/main" val="4127748190"/>
              </p:ext>
            </p:extLst>
          </p:nvPr>
        </p:nvGraphicFramePr>
        <p:xfrm>
          <a:off x="2603131" y="1563065"/>
          <a:ext cx="2160000" cy="1800000"/>
        </p:xfrm>
        <a:graphic>
          <a:graphicData uri="http://schemas.openxmlformats.org/drawingml/2006/chart">
            <c:chart xmlns:c="http://schemas.openxmlformats.org/drawingml/2006/chart" xmlns:r="http://schemas.openxmlformats.org/officeDocument/2006/relationships" r:id="rId5"/>
          </a:graphicData>
        </a:graphic>
      </p:graphicFrame>
      <p:sp>
        <p:nvSpPr>
          <p:cNvPr id="50" name="4-Point Star 49"/>
          <p:cNvSpPr/>
          <p:nvPr/>
        </p:nvSpPr>
        <p:spPr>
          <a:xfrm>
            <a:off x="3203594" y="4973487"/>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1" name="4-Point Star 50"/>
          <p:cNvSpPr/>
          <p:nvPr/>
        </p:nvSpPr>
        <p:spPr>
          <a:xfrm>
            <a:off x="3368340" y="2371253"/>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45" name="Content Placeholder 27"/>
          <p:cNvPicPr>
            <a:picLocks noGrp="1" noChangeAspect="1"/>
          </p:cNvPicPr>
          <p:nvPr>
            <p:ph sz="half" idx="1"/>
          </p:nvPr>
        </p:nvPicPr>
        <p:blipFill>
          <a:blip r:embed="rId3"/>
          <a:srcRect t="-18308" b="-18308"/>
          <a:stretch>
            <a:fillRect/>
          </a:stretch>
        </p:blipFill>
        <p:spPr>
          <a:xfrm flipH="1">
            <a:off x="4658544" y="1824498"/>
            <a:ext cx="4038600" cy="4525963"/>
          </a:xfrm>
          <a:prstGeom prst="rect">
            <a:avLst/>
          </a:prstGeom>
        </p:spPr>
      </p:pic>
      <p:sp>
        <p:nvSpPr>
          <p:cNvPr id="54" name="Rectangle 53"/>
          <p:cNvSpPr/>
          <p:nvPr/>
        </p:nvSpPr>
        <p:spPr>
          <a:xfrm>
            <a:off x="4852776" y="294359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4852776" y="310521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4852776" y="326682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4852776" y="342844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4852776" y="359005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4852776" y="375167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4852776" y="391328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4852776" y="407490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4852776" y="423651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4852776" y="439813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4852776" y="455974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4852776" y="472136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4852776" y="4882974"/>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852776" y="2471785"/>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4852776" y="2633400"/>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4852776" y="2795015"/>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Cube 69"/>
          <p:cNvSpPr/>
          <p:nvPr/>
        </p:nvSpPr>
        <p:spPr>
          <a:xfrm flipH="1">
            <a:off x="6362754" y="4865044"/>
            <a:ext cx="152400" cy="152400"/>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Cube 70"/>
          <p:cNvSpPr/>
          <p:nvPr/>
        </p:nvSpPr>
        <p:spPr>
          <a:xfrm flipH="1">
            <a:off x="6362754" y="2450978"/>
            <a:ext cx="152400" cy="1524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Arrow Connector 71"/>
          <p:cNvCxnSpPr/>
          <p:nvPr/>
        </p:nvCxnSpPr>
        <p:spPr>
          <a:xfrm flipV="1">
            <a:off x="4795069" y="2479409"/>
            <a:ext cx="0" cy="254180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73" name="Text Box 4"/>
          <p:cNvSpPr txBox="1">
            <a:spLocks noChangeArrowheads="1"/>
          </p:cNvSpPr>
          <p:nvPr/>
        </p:nvSpPr>
        <p:spPr bwMode="auto">
          <a:xfrm>
            <a:off x="4612777" y="4973487"/>
            <a:ext cx="4925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0 s</a:t>
            </a:r>
          </a:p>
        </p:txBody>
      </p:sp>
      <p:sp>
        <p:nvSpPr>
          <p:cNvPr id="74" name="Text Box 5"/>
          <p:cNvSpPr txBox="1">
            <a:spLocks noChangeArrowheads="1"/>
          </p:cNvSpPr>
          <p:nvPr/>
        </p:nvSpPr>
        <p:spPr bwMode="auto">
          <a:xfrm>
            <a:off x="4582344" y="2153883"/>
            <a:ext cx="6851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2.5 s</a:t>
            </a:r>
          </a:p>
        </p:txBody>
      </p:sp>
      <p:graphicFrame>
        <p:nvGraphicFramePr>
          <p:cNvPr id="75" name="Chart 74"/>
          <p:cNvGraphicFramePr>
            <a:graphicFrameLocks/>
          </p:cNvGraphicFramePr>
          <p:nvPr>
            <p:extLst>
              <p:ext uri="{D42A27DB-BD31-4B8C-83A1-F6EECF244321}">
                <p14:modId xmlns:p14="http://schemas.microsoft.com/office/powerpoint/2010/main" val="3813070842"/>
              </p:ext>
            </p:extLst>
          </p:nvPr>
        </p:nvGraphicFramePr>
        <p:xfrm>
          <a:off x="6804475" y="4739932"/>
          <a:ext cx="2160000" cy="1800000"/>
        </p:xfrm>
        <a:graphic>
          <a:graphicData uri="http://schemas.openxmlformats.org/drawingml/2006/chart">
            <c:chart xmlns:c="http://schemas.openxmlformats.org/drawingml/2006/chart" xmlns:r="http://schemas.openxmlformats.org/officeDocument/2006/relationships" r:id="rId6"/>
          </a:graphicData>
        </a:graphic>
      </p:graphicFrame>
      <p:sp>
        <p:nvSpPr>
          <p:cNvPr id="77" name="4-Point Star 76"/>
          <p:cNvSpPr/>
          <p:nvPr/>
        </p:nvSpPr>
        <p:spPr>
          <a:xfrm>
            <a:off x="7413700" y="4980976"/>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aphicFrame>
        <p:nvGraphicFramePr>
          <p:cNvPr id="85" name="Chart 84"/>
          <p:cNvGraphicFramePr>
            <a:graphicFrameLocks/>
          </p:cNvGraphicFramePr>
          <p:nvPr>
            <p:extLst>
              <p:ext uri="{D42A27DB-BD31-4B8C-83A1-F6EECF244321}">
                <p14:modId xmlns:p14="http://schemas.microsoft.com/office/powerpoint/2010/main" val="1677665983"/>
              </p:ext>
            </p:extLst>
          </p:nvPr>
        </p:nvGraphicFramePr>
        <p:xfrm>
          <a:off x="6804475" y="1623215"/>
          <a:ext cx="2160000" cy="1800000"/>
        </p:xfrm>
        <a:graphic>
          <a:graphicData uri="http://schemas.openxmlformats.org/drawingml/2006/chart">
            <c:chart xmlns:c="http://schemas.openxmlformats.org/drawingml/2006/chart" xmlns:r="http://schemas.openxmlformats.org/officeDocument/2006/relationships" r:id="rId7"/>
          </a:graphicData>
        </a:graphic>
      </p:graphicFrame>
      <p:sp>
        <p:nvSpPr>
          <p:cNvPr id="86" name="4-Point Star 85"/>
          <p:cNvSpPr/>
          <p:nvPr/>
        </p:nvSpPr>
        <p:spPr>
          <a:xfrm>
            <a:off x="7616375" y="2863688"/>
            <a:ext cx="202675" cy="159449"/>
          </a:xfrm>
          <a:prstGeom prst="star4">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90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 vs. FS-FAST</a:t>
            </a:r>
          </a:p>
        </p:txBody>
      </p:sp>
      <p:sp>
        <p:nvSpPr>
          <p:cNvPr id="5" name="Text Placeholder 4"/>
          <p:cNvSpPr>
            <a:spLocks noGrp="1"/>
          </p:cNvSpPr>
          <p:nvPr>
            <p:ph type="body" idx="1"/>
          </p:nvPr>
        </p:nvSpPr>
        <p:spPr/>
        <p:txBody>
          <a:bodyPr/>
          <a:lstStyle/>
          <a:p>
            <a:r>
              <a:rPr lang="en-US" dirty="0"/>
              <a:t>SPM</a:t>
            </a:r>
          </a:p>
        </p:txBody>
      </p:sp>
      <p:sp>
        <p:nvSpPr>
          <p:cNvPr id="7" name="Text Placeholder 6"/>
          <p:cNvSpPr>
            <a:spLocks noGrp="1"/>
          </p:cNvSpPr>
          <p:nvPr>
            <p:ph type="body" sz="quarter" idx="3"/>
          </p:nvPr>
        </p:nvSpPr>
        <p:spPr/>
        <p:txBody>
          <a:bodyPr/>
          <a:lstStyle/>
          <a:p>
            <a:r>
              <a:rPr lang="en-US" dirty="0"/>
              <a:t>FS-FAST</a:t>
            </a:r>
          </a:p>
        </p:txBody>
      </p:sp>
      <p:sp>
        <p:nvSpPr>
          <p:cNvPr id="11" name="Content Placeholder 10"/>
          <p:cNvSpPr>
            <a:spLocks noGrp="1"/>
          </p:cNvSpPr>
          <p:nvPr>
            <p:ph sz="half" idx="2"/>
          </p:nvPr>
        </p:nvSpPr>
        <p:spPr/>
        <p:txBody>
          <a:bodyPr/>
          <a:lstStyle/>
          <a:p>
            <a:r>
              <a:rPr lang="en-US" dirty="0"/>
              <a:t>Slice-time correction</a:t>
            </a:r>
          </a:p>
          <a:p>
            <a:r>
              <a:rPr lang="en-US" dirty="0"/>
              <a:t>Motion correction</a:t>
            </a:r>
          </a:p>
        </p:txBody>
      </p:sp>
      <p:sp>
        <p:nvSpPr>
          <p:cNvPr id="12" name="Content Placeholder 11"/>
          <p:cNvSpPr>
            <a:spLocks noGrp="1"/>
          </p:cNvSpPr>
          <p:nvPr>
            <p:ph sz="quarter" idx="4"/>
          </p:nvPr>
        </p:nvSpPr>
        <p:spPr/>
        <p:txBody>
          <a:bodyPr/>
          <a:lstStyle/>
          <a:p>
            <a:r>
              <a:rPr lang="en-US" dirty="0"/>
              <a:t>Motion correction</a:t>
            </a:r>
          </a:p>
          <a:p>
            <a:r>
              <a:rPr lang="en-US" dirty="0"/>
              <a:t>Slice-time correction</a:t>
            </a:r>
          </a:p>
        </p:txBody>
      </p:sp>
    </p:spTree>
    <p:extLst>
      <p:ext uri="{BB962C8B-B14F-4D97-AF65-F5344CB8AC3E}">
        <p14:creationId xmlns:p14="http://schemas.microsoft.com/office/powerpoint/2010/main" val="809028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Slice-time correction</a:t>
            </a:r>
          </a:p>
        </p:txBody>
      </p:sp>
      <p:sp>
        <p:nvSpPr>
          <p:cNvPr id="7" name="Content Placeholder 6"/>
          <p:cNvSpPr>
            <a:spLocks noGrp="1"/>
          </p:cNvSpPr>
          <p:nvPr>
            <p:ph idx="1"/>
          </p:nvPr>
        </p:nvSpPr>
        <p:spPr/>
        <p:txBody>
          <a:bodyPr/>
          <a:lstStyle/>
          <a:p>
            <a:r>
              <a:rPr lang="en-US" dirty="0"/>
              <a:t>Mostly relevant for event-related designs or timing comparisons</a:t>
            </a:r>
          </a:p>
          <a:p>
            <a:r>
              <a:rPr lang="en-US" dirty="0"/>
              <a:t>Can be substituted by modeling HRF derivatives if you are not interested in timing/time course analysis</a:t>
            </a:r>
          </a:p>
          <a:p>
            <a:endParaRPr lang="en-US" dirty="0"/>
          </a:p>
        </p:txBody>
      </p:sp>
    </p:spTree>
    <p:extLst>
      <p:ext uri="{BB962C8B-B14F-4D97-AF65-F5344CB8AC3E}">
        <p14:creationId xmlns:p14="http://schemas.microsoft.com/office/powerpoint/2010/main" val="1659460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Content Placeholder 27"/>
          <p:cNvPicPr>
            <a:picLocks noChangeAspect="1"/>
          </p:cNvPicPr>
          <p:nvPr/>
        </p:nvPicPr>
        <p:blipFill>
          <a:blip r:embed="rId2"/>
          <a:srcRect t="-18308" b="-18308"/>
          <a:stretch>
            <a:fillRect/>
          </a:stretch>
        </p:blipFill>
        <p:spPr>
          <a:xfrm flipH="1">
            <a:off x="4639735" y="1595365"/>
            <a:ext cx="4038600" cy="4525963"/>
          </a:xfrm>
          <a:prstGeom prst="rect">
            <a:avLst/>
          </a:prstGeom>
        </p:spPr>
      </p:pic>
      <p:pic>
        <p:nvPicPr>
          <p:cNvPr id="8" name="Content Placeholder 27"/>
          <p:cNvPicPr>
            <a:picLocks noChangeAspect="1"/>
          </p:cNvPicPr>
          <p:nvPr/>
        </p:nvPicPr>
        <p:blipFill>
          <a:blip r:embed="rId2"/>
          <a:srcRect t="-18308" b="-18308"/>
          <a:stretch>
            <a:fillRect/>
          </a:stretch>
        </p:blipFill>
        <p:spPr>
          <a:xfrm flipH="1">
            <a:off x="457200" y="1600200"/>
            <a:ext cx="4038600" cy="4525963"/>
          </a:xfrm>
          <a:prstGeom prst="rect">
            <a:avLst/>
          </a:prstGeom>
        </p:spPr>
      </p:pic>
      <p:sp>
        <p:nvSpPr>
          <p:cNvPr id="2" name="Title 1"/>
          <p:cNvSpPr>
            <a:spLocks noGrp="1"/>
          </p:cNvSpPr>
          <p:nvPr>
            <p:ph type="title"/>
          </p:nvPr>
        </p:nvSpPr>
        <p:spPr/>
        <p:txBody>
          <a:bodyPr>
            <a:normAutofit fontScale="90000"/>
          </a:bodyPr>
          <a:lstStyle/>
          <a:p>
            <a:r>
              <a:rPr lang="en-US" dirty="0"/>
              <a:t>Slice-time correction for </a:t>
            </a:r>
            <a:br>
              <a:rPr lang="en-US" dirty="0"/>
            </a:br>
            <a:r>
              <a:rPr lang="en-US" dirty="0"/>
              <a:t>simultaneous </a:t>
            </a:r>
            <a:r>
              <a:rPr lang="en-US" dirty="0" err="1"/>
              <a:t>multislice</a:t>
            </a:r>
            <a:r>
              <a:rPr lang="en-US" dirty="0"/>
              <a:t> acquisition (SMS)</a:t>
            </a:r>
          </a:p>
        </p:txBody>
      </p:sp>
      <p:sp>
        <p:nvSpPr>
          <p:cNvPr id="80" name="Text Placeholder 79"/>
          <p:cNvSpPr>
            <a:spLocks noGrp="1"/>
          </p:cNvSpPr>
          <p:nvPr>
            <p:ph type="body" idx="1"/>
          </p:nvPr>
        </p:nvSpPr>
        <p:spPr/>
        <p:txBody>
          <a:bodyPr/>
          <a:lstStyle/>
          <a:p>
            <a:r>
              <a:rPr lang="en-US" dirty="0"/>
              <a:t>sequential</a:t>
            </a:r>
          </a:p>
        </p:txBody>
      </p:sp>
      <p:sp>
        <p:nvSpPr>
          <p:cNvPr id="81" name="Content Placeholder 80"/>
          <p:cNvSpPr>
            <a:spLocks noGrp="1"/>
          </p:cNvSpPr>
          <p:nvPr>
            <p:ph sz="half" idx="2"/>
          </p:nvPr>
        </p:nvSpPr>
        <p:spPr/>
        <p:txBody>
          <a:bodyPr/>
          <a:lstStyle/>
          <a:p>
            <a:endParaRPr lang="en-US"/>
          </a:p>
        </p:txBody>
      </p:sp>
      <p:sp>
        <p:nvSpPr>
          <p:cNvPr id="82" name="Text Placeholder 81"/>
          <p:cNvSpPr>
            <a:spLocks noGrp="1"/>
          </p:cNvSpPr>
          <p:nvPr>
            <p:ph type="body" sz="quarter" idx="3"/>
          </p:nvPr>
        </p:nvSpPr>
        <p:spPr/>
        <p:txBody>
          <a:bodyPr/>
          <a:lstStyle/>
          <a:p>
            <a:r>
              <a:rPr lang="en-US" dirty="0"/>
              <a:t>SMS</a:t>
            </a:r>
          </a:p>
        </p:txBody>
      </p:sp>
      <p:sp>
        <p:nvSpPr>
          <p:cNvPr id="83" name="Content Placeholder 82"/>
          <p:cNvSpPr>
            <a:spLocks noGrp="1"/>
          </p:cNvSpPr>
          <p:nvPr>
            <p:ph sz="quarter" idx="4"/>
          </p:nvPr>
        </p:nvSpPr>
        <p:spPr/>
        <p:txBody>
          <a:bodyPr/>
          <a:lstStyle/>
          <a:p>
            <a:endParaRPr lang="en-US"/>
          </a:p>
        </p:txBody>
      </p:sp>
      <p:sp>
        <p:nvSpPr>
          <p:cNvPr id="9" name="Rectangle 8"/>
          <p:cNvSpPr/>
          <p:nvPr/>
        </p:nvSpPr>
        <p:spPr>
          <a:xfrm>
            <a:off x="651432" y="294341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51432" y="310502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51432" y="326664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51432" y="342825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51432" y="358987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651432" y="375148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51432" y="391310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51432" y="407471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651432" y="423633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651432" y="439794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651432" y="455956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651432" y="472117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651432" y="4882791"/>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651432" y="247160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651432" y="2633217"/>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651432" y="279483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 Box 4"/>
          <p:cNvSpPr txBox="1">
            <a:spLocks noChangeArrowheads="1"/>
          </p:cNvSpPr>
          <p:nvPr/>
        </p:nvSpPr>
        <p:spPr bwMode="auto">
          <a:xfrm>
            <a:off x="566509" y="2409323"/>
            <a:ext cx="337271"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algn="r" eaLnBrk="1" hangingPunct="1"/>
            <a:r>
              <a:rPr lang="en-US" sz="1050" b="0" dirty="0">
                <a:solidFill>
                  <a:schemeClr val="bg1"/>
                </a:solidFill>
                <a:latin typeface="Arial" charset="0"/>
                <a:ea typeface="MS PGothic" charset="0"/>
                <a:cs typeface="MS PGothic" charset="0"/>
              </a:rPr>
              <a:t>16</a:t>
            </a:r>
          </a:p>
          <a:p>
            <a:pPr algn="r" eaLnBrk="1" hangingPunct="1"/>
            <a:r>
              <a:rPr lang="en-US" sz="1050" b="0" dirty="0">
                <a:solidFill>
                  <a:schemeClr val="bg1"/>
                </a:solidFill>
                <a:latin typeface="Arial" charset="0"/>
                <a:ea typeface="MS PGothic" charset="0"/>
                <a:cs typeface="MS PGothic" charset="0"/>
              </a:rPr>
              <a:t>15</a:t>
            </a:r>
          </a:p>
          <a:p>
            <a:pPr algn="r" eaLnBrk="1" hangingPunct="1"/>
            <a:r>
              <a:rPr lang="en-US" sz="1050" b="0" dirty="0">
                <a:solidFill>
                  <a:schemeClr val="bg1"/>
                </a:solidFill>
                <a:latin typeface="Arial" charset="0"/>
                <a:ea typeface="MS PGothic" charset="0"/>
                <a:cs typeface="MS PGothic" charset="0"/>
              </a:rPr>
              <a:t>14</a:t>
            </a:r>
          </a:p>
          <a:p>
            <a:pPr algn="r" eaLnBrk="1" hangingPunct="1"/>
            <a:r>
              <a:rPr lang="en-US" sz="1050" b="0" dirty="0">
                <a:solidFill>
                  <a:schemeClr val="bg1"/>
                </a:solidFill>
                <a:latin typeface="Arial" charset="0"/>
                <a:ea typeface="MS PGothic" charset="0"/>
                <a:cs typeface="MS PGothic" charset="0"/>
              </a:rPr>
              <a:t>13</a:t>
            </a:r>
          </a:p>
          <a:p>
            <a:pPr algn="r" eaLnBrk="1" hangingPunct="1"/>
            <a:r>
              <a:rPr lang="en-US" sz="1050" b="0" dirty="0">
                <a:solidFill>
                  <a:schemeClr val="bg1"/>
                </a:solidFill>
                <a:latin typeface="Arial" charset="0"/>
                <a:ea typeface="MS PGothic" charset="0"/>
                <a:cs typeface="MS PGothic" charset="0"/>
              </a:rPr>
              <a:t>12</a:t>
            </a:r>
          </a:p>
          <a:p>
            <a:pPr algn="r" eaLnBrk="1" hangingPunct="1"/>
            <a:r>
              <a:rPr lang="en-US" sz="1050" b="0" dirty="0">
                <a:solidFill>
                  <a:schemeClr val="bg1"/>
                </a:solidFill>
                <a:latin typeface="Arial" charset="0"/>
                <a:ea typeface="MS PGothic" charset="0"/>
                <a:cs typeface="MS PGothic" charset="0"/>
              </a:rPr>
              <a:t>11</a:t>
            </a:r>
          </a:p>
          <a:p>
            <a:pPr algn="r" eaLnBrk="1" hangingPunct="1"/>
            <a:r>
              <a:rPr lang="en-US" sz="1050" b="0" dirty="0">
                <a:solidFill>
                  <a:schemeClr val="bg1"/>
                </a:solidFill>
                <a:latin typeface="Arial" charset="0"/>
                <a:ea typeface="MS PGothic" charset="0"/>
                <a:cs typeface="MS PGothic" charset="0"/>
              </a:rPr>
              <a:t>10</a:t>
            </a:r>
          </a:p>
          <a:p>
            <a:pPr algn="r" eaLnBrk="1" hangingPunct="1"/>
            <a:r>
              <a:rPr lang="en-US" sz="1050" b="0" dirty="0">
                <a:solidFill>
                  <a:schemeClr val="bg1"/>
                </a:solidFill>
                <a:latin typeface="Arial" charset="0"/>
                <a:ea typeface="MS PGothic" charset="0"/>
                <a:cs typeface="MS PGothic" charset="0"/>
              </a:rPr>
              <a:t>9</a:t>
            </a:r>
          </a:p>
          <a:p>
            <a:pPr algn="r" eaLnBrk="1" hangingPunct="1"/>
            <a:r>
              <a:rPr lang="en-US" sz="1050" b="0" dirty="0">
                <a:solidFill>
                  <a:schemeClr val="bg1"/>
                </a:solidFill>
                <a:latin typeface="Arial" charset="0"/>
                <a:ea typeface="MS PGothic" charset="0"/>
                <a:cs typeface="MS PGothic" charset="0"/>
              </a:rPr>
              <a:t>8</a:t>
            </a:r>
          </a:p>
          <a:p>
            <a:pPr algn="r" eaLnBrk="1" hangingPunct="1"/>
            <a:r>
              <a:rPr lang="en-US" sz="1050" b="0" dirty="0">
                <a:solidFill>
                  <a:schemeClr val="bg1"/>
                </a:solidFill>
                <a:latin typeface="Arial" charset="0"/>
                <a:ea typeface="MS PGothic" charset="0"/>
                <a:cs typeface="MS PGothic" charset="0"/>
              </a:rPr>
              <a:t>7</a:t>
            </a:r>
          </a:p>
          <a:p>
            <a:pPr algn="r" eaLnBrk="1" hangingPunct="1"/>
            <a:r>
              <a:rPr lang="en-US" sz="1050" b="0" dirty="0">
                <a:solidFill>
                  <a:schemeClr val="bg1"/>
                </a:solidFill>
                <a:latin typeface="Arial" charset="0"/>
                <a:ea typeface="MS PGothic" charset="0"/>
                <a:cs typeface="MS PGothic" charset="0"/>
              </a:rPr>
              <a:t>6</a:t>
            </a:r>
          </a:p>
          <a:p>
            <a:pPr algn="r" eaLnBrk="1" hangingPunct="1"/>
            <a:r>
              <a:rPr lang="en-US" sz="1050" b="0" dirty="0">
                <a:solidFill>
                  <a:schemeClr val="bg1"/>
                </a:solidFill>
                <a:latin typeface="Arial" charset="0"/>
                <a:ea typeface="MS PGothic" charset="0"/>
                <a:cs typeface="MS PGothic" charset="0"/>
              </a:rPr>
              <a:t>5</a:t>
            </a:r>
          </a:p>
          <a:p>
            <a:pPr algn="r" eaLnBrk="1" hangingPunct="1"/>
            <a:r>
              <a:rPr lang="en-US" sz="1050" b="0" dirty="0">
                <a:solidFill>
                  <a:schemeClr val="bg1"/>
                </a:solidFill>
                <a:latin typeface="Arial" charset="0"/>
                <a:ea typeface="MS PGothic" charset="0"/>
                <a:cs typeface="MS PGothic" charset="0"/>
              </a:rPr>
              <a:t>4</a:t>
            </a:r>
          </a:p>
          <a:p>
            <a:pPr algn="r" eaLnBrk="1" hangingPunct="1"/>
            <a:r>
              <a:rPr lang="en-US" sz="1050" b="0" dirty="0">
                <a:solidFill>
                  <a:schemeClr val="bg1"/>
                </a:solidFill>
                <a:latin typeface="Arial" charset="0"/>
                <a:ea typeface="MS PGothic" charset="0"/>
                <a:cs typeface="MS PGothic" charset="0"/>
              </a:rPr>
              <a:t>3</a:t>
            </a:r>
          </a:p>
          <a:p>
            <a:pPr algn="r" eaLnBrk="1" hangingPunct="1"/>
            <a:r>
              <a:rPr lang="en-US" sz="1050" b="0" dirty="0">
                <a:solidFill>
                  <a:schemeClr val="bg1"/>
                </a:solidFill>
                <a:latin typeface="Arial" charset="0"/>
                <a:ea typeface="MS PGothic" charset="0"/>
                <a:cs typeface="MS PGothic" charset="0"/>
              </a:rPr>
              <a:t>2</a:t>
            </a:r>
          </a:p>
          <a:p>
            <a:pPr algn="r" eaLnBrk="1" hangingPunct="1"/>
            <a:r>
              <a:rPr lang="en-US" sz="1050" b="0" dirty="0">
                <a:solidFill>
                  <a:schemeClr val="bg1"/>
                </a:solidFill>
                <a:latin typeface="Arial" charset="0"/>
                <a:ea typeface="MS PGothic" charset="0"/>
                <a:cs typeface="MS PGothic" charset="0"/>
              </a:rPr>
              <a:t>1</a:t>
            </a:r>
          </a:p>
        </p:txBody>
      </p:sp>
      <p:cxnSp>
        <p:nvCxnSpPr>
          <p:cNvPr id="32" name="Straight Arrow Connector 31"/>
          <p:cNvCxnSpPr/>
          <p:nvPr/>
        </p:nvCxnSpPr>
        <p:spPr>
          <a:xfrm flipV="1">
            <a:off x="593725" y="2479226"/>
            <a:ext cx="0" cy="254180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33" name="Text Box 4"/>
          <p:cNvSpPr txBox="1">
            <a:spLocks noChangeArrowheads="1"/>
          </p:cNvSpPr>
          <p:nvPr/>
        </p:nvSpPr>
        <p:spPr bwMode="auto">
          <a:xfrm>
            <a:off x="411433" y="4973304"/>
            <a:ext cx="4925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0 s</a:t>
            </a:r>
          </a:p>
        </p:txBody>
      </p:sp>
      <p:sp>
        <p:nvSpPr>
          <p:cNvPr id="34" name="Text Box 5"/>
          <p:cNvSpPr txBox="1">
            <a:spLocks noChangeArrowheads="1"/>
          </p:cNvSpPr>
          <p:nvPr/>
        </p:nvSpPr>
        <p:spPr bwMode="auto">
          <a:xfrm>
            <a:off x="381000" y="2153700"/>
            <a:ext cx="68510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2.5 s</a:t>
            </a:r>
          </a:p>
        </p:txBody>
      </p:sp>
      <p:sp>
        <p:nvSpPr>
          <p:cNvPr id="60" name="Rectangle 59"/>
          <p:cNvSpPr/>
          <p:nvPr/>
        </p:nvSpPr>
        <p:spPr>
          <a:xfrm>
            <a:off x="4833967" y="293857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61" name="Rectangle 60"/>
          <p:cNvSpPr/>
          <p:nvPr/>
        </p:nvSpPr>
        <p:spPr>
          <a:xfrm>
            <a:off x="4833967" y="310019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4833967" y="326180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4833967" y="342342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4833967" y="358503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65" name="Rectangle 64"/>
          <p:cNvSpPr/>
          <p:nvPr/>
        </p:nvSpPr>
        <p:spPr>
          <a:xfrm>
            <a:off x="4833967" y="374665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4833967" y="390826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4833967" y="406988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4833967" y="423149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69" name="Rectangle 68"/>
          <p:cNvSpPr/>
          <p:nvPr/>
        </p:nvSpPr>
        <p:spPr>
          <a:xfrm>
            <a:off x="4833967" y="439311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4833967" y="4554728"/>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4833967" y="4716343"/>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4833967" y="4877956"/>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73" name="Rectangle 72"/>
          <p:cNvSpPr/>
          <p:nvPr/>
        </p:nvSpPr>
        <p:spPr>
          <a:xfrm>
            <a:off x="4833967" y="2466767"/>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4833967" y="2628382"/>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4833967" y="2789997"/>
            <a:ext cx="3705412" cy="13447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 Box 4"/>
          <p:cNvSpPr txBox="1">
            <a:spLocks noChangeArrowheads="1"/>
          </p:cNvSpPr>
          <p:nvPr/>
        </p:nvSpPr>
        <p:spPr bwMode="auto">
          <a:xfrm>
            <a:off x="4645025" y="2404488"/>
            <a:ext cx="441290" cy="26776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algn="r" eaLnBrk="1" hangingPunct="1"/>
            <a:r>
              <a:rPr lang="en-US" sz="1050" b="0" dirty="0">
                <a:solidFill>
                  <a:schemeClr val="bg1"/>
                </a:solidFill>
                <a:latin typeface="Arial" charset="0"/>
                <a:ea typeface="MS PGothic" charset="0"/>
                <a:cs typeface="MS PGothic" charset="0"/>
              </a:rPr>
              <a:t>8</a:t>
            </a:r>
          </a:p>
          <a:p>
            <a:pPr algn="r" eaLnBrk="1" hangingPunct="1"/>
            <a:r>
              <a:rPr lang="en-US" sz="1050" b="0" dirty="0">
                <a:solidFill>
                  <a:schemeClr val="bg1"/>
                </a:solidFill>
                <a:latin typeface="Arial" charset="0"/>
                <a:ea typeface="MS PGothic" charset="0"/>
                <a:cs typeface="MS PGothic" charset="0"/>
              </a:rPr>
              <a:t>7</a:t>
            </a:r>
          </a:p>
          <a:p>
            <a:pPr algn="r" eaLnBrk="1" hangingPunct="1"/>
            <a:r>
              <a:rPr lang="en-US" sz="1050" b="0" dirty="0">
                <a:solidFill>
                  <a:schemeClr val="bg1"/>
                </a:solidFill>
                <a:latin typeface="Arial" charset="0"/>
                <a:ea typeface="MS PGothic" charset="0"/>
                <a:cs typeface="MS PGothic" charset="0"/>
              </a:rPr>
              <a:t>6</a:t>
            </a:r>
          </a:p>
          <a:p>
            <a:pPr algn="r" eaLnBrk="1" hangingPunct="1"/>
            <a:r>
              <a:rPr lang="en-US" sz="1050" b="0" dirty="0">
                <a:solidFill>
                  <a:schemeClr val="bg1"/>
                </a:solidFill>
                <a:latin typeface="Arial" charset="0"/>
                <a:ea typeface="MS PGothic" charset="0"/>
                <a:cs typeface="MS PGothic" charset="0"/>
              </a:rPr>
              <a:t>5</a:t>
            </a:r>
          </a:p>
          <a:p>
            <a:pPr algn="r" eaLnBrk="1" hangingPunct="1"/>
            <a:r>
              <a:rPr lang="en-US" sz="1050" b="0" dirty="0">
                <a:solidFill>
                  <a:schemeClr val="bg1"/>
                </a:solidFill>
                <a:latin typeface="Arial" charset="0"/>
                <a:ea typeface="MS PGothic" charset="0"/>
                <a:cs typeface="MS PGothic" charset="0"/>
              </a:rPr>
              <a:t>4</a:t>
            </a:r>
          </a:p>
          <a:p>
            <a:pPr algn="r" eaLnBrk="1" hangingPunct="1"/>
            <a:r>
              <a:rPr lang="en-US" sz="1050" b="0" dirty="0">
                <a:solidFill>
                  <a:schemeClr val="bg1"/>
                </a:solidFill>
                <a:latin typeface="Arial" charset="0"/>
                <a:ea typeface="MS PGothic" charset="0"/>
                <a:cs typeface="MS PGothic" charset="0"/>
              </a:rPr>
              <a:t>3</a:t>
            </a:r>
          </a:p>
          <a:p>
            <a:pPr algn="r" eaLnBrk="1" hangingPunct="1"/>
            <a:r>
              <a:rPr lang="en-US" sz="1050" b="0" dirty="0">
                <a:solidFill>
                  <a:schemeClr val="bg1"/>
                </a:solidFill>
                <a:latin typeface="Arial" charset="0"/>
                <a:ea typeface="MS PGothic" charset="0"/>
                <a:cs typeface="MS PGothic" charset="0"/>
              </a:rPr>
              <a:t>2</a:t>
            </a:r>
          </a:p>
          <a:p>
            <a:pPr algn="r" eaLnBrk="1" hangingPunct="1"/>
            <a:r>
              <a:rPr lang="en-US" sz="1050" b="0" dirty="0">
                <a:solidFill>
                  <a:schemeClr val="bg1"/>
                </a:solidFill>
                <a:latin typeface="Arial" charset="0"/>
                <a:ea typeface="MS PGothic" charset="0"/>
                <a:cs typeface="MS PGothic" charset="0"/>
              </a:rPr>
              <a:t>1</a:t>
            </a:r>
          </a:p>
          <a:p>
            <a:pPr algn="r" eaLnBrk="1" hangingPunct="1"/>
            <a:r>
              <a:rPr lang="en-US" sz="1050" b="0" dirty="0">
                <a:solidFill>
                  <a:schemeClr val="bg1"/>
                </a:solidFill>
                <a:latin typeface="Arial" charset="0"/>
                <a:ea typeface="MS PGothic" charset="0"/>
                <a:cs typeface="MS PGothic" charset="0"/>
              </a:rPr>
              <a:t>8</a:t>
            </a:r>
          </a:p>
          <a:p>
            <a:pPr algn="r" eaLnBrk="1" hangingPunct="1"/>
            <a:r>
              <a:rPr lang="en-US" sz="1050" b="0" dirty="0">
                <a:solidFill>
                  <a:schemeClr val="bg1"/>
                </a:solidFill>
                <a:latin typeface="Arial" charset="0"/>
                <a:ea typeface="MS PGothic" charset="0"/>
                <a:cs typeface="MS PGothic" charset="0"/>
              </a:rPr>
              <a:t>7</a:t>
            </a:r>
          </a:p>
          <a:p>
            <a:pPr algn="r" eaLnBrk="1" hangingPunct="1"/>
            <a:r>
              <a:rPr lang="en-US" sz="1050" b="0" dirty="0">
                <a:solidFill>
                  <a:schemeClr val="bg1"/>
                </a:solidFill>
                <a:latin typeface="Arial" charset="0"/>
                <a:ea typeface="MS PGothic" charset="0"/>
                <a:cs typeface="MS PGothic" charset="0"/>
              </a:rPr>
              <a:t>6</a:t>
            </a:r>
          </a:p>
          <a:p>
            <a:pPr algn="r" eaLnBrk="1" hangingPunct="1"/>
            <a:r>
              <a:rPr lang="en-US" sz="1050" b="0" dirty="0">
                <a:solidFill>
                  <a:schemeClr val="bg1"/>
                </a:solidFill>
                <a:latin typeface="Arial" charset="0"/>
                <a:ea typeface="MS PGothic" charset="0"/>
                <a:cs typeface="MS PGothic" charset="0"/>
              </a:rPr>
              <a:t>5</a:t>
            </a:r>
          </a:p>
          <a:p>
            <a:pPr algn="r" eaLnBrk="1" hangingPunct="1"/>
            <a:r>
              <a:rPr lang="en-US" sz="1050" b="0" dirty="0">
                <a:solidFill>
                  <a:schemeClr val="bg1"/>
                </a:solidFill>
                <a:latin typeface="Arial" charset="0"/>
                <a:ea typeface="MS PGothic" charset="0"/>
                <a:cs typeface="MS PGothic" charset="0"/>
              </a:rPr>
              <a:t>4</a:t>
            </a:r>
          </a:p>
          <a:p>
            <a:pPr algn="r" eaLnBrk="1" hangingPunct="1"/>
            <a:r>
              <a:rPr lang="en-US" sz="1050" b="0" dirty="0">
                <a:solidFill>
                  <a:schemeClr val="bg1"/>
                </a:solidFill>
                <a:latin typeface="Arial" charset="0"/>
                <a:ea typeface="MS PGothic" charset="0"/>
                <a:cs typeface="MS PGothic" charset="0"/>
              </a:rPr>
              <a:t>3</a:t>
            </a:r>
          </a:p>
          <a:p>
            <a:pPr algn="r" eaLnBrk="1" hangingPunct="1"/>
            <a:r>
              <a:rPr lang="en-US" sz="1050" b="0" dirty="0">
                <a:solidFill>
                  <a:schemeClr val="bg1"/>
                </a:solidFill>
                <a:latin typeface="Arial" charset="0"/>
                <a:ea typeface="MS PGothic" charset="0"/>
                <a:cs typeface="MS PGothic" charset="0"/>
              </a:rPr>
              <a:t>2</a:t>
            </a:r>
          </a:p>
          <a:p>
            <a:pPr algn="r" eaLnBrk="1" hangingPunct="1"/>
            <a:r>
              <a:rPr lang="en-US" sz="1050" b="0" dirty="0">
                <a:solidFill>
                  <a:schemeClr val="bg1"/>
                </a:solidFill>
                <a:latin typeface="Arial" charset="0"/>
                <a:ea typeface="MS PGothic" charset="0"/>
                <a:cs typeface="MS PGothic" charset="0"/>
              </a:rPr>
              <a:t>1</a:t>
            </a:r>
          </a:p>
        </p:txBody>
      </p:sp>
      <p:cxnSp>
        <p:nvCxnSpPr>
          <p:cNvPr id="77" name="Straight Arrow Connector 76"/>
          <p:cNvCxnSpPr/>
          <p:nvPr/>
        </p:nvCxnSpPr>
        <p:spPr>
          <a:xfrm flipV="1">
            <a:off x="4776260" y="2474391"/>
            <a:ext cx="0" cy="2541805"/>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78" name="Text Box 4"/>
          <p:cNvSpPr txBox="1">
            <a:spLocks noChangeArrowheads="1"/>
          </p:cNvSpPr>
          <p:nvPr/>
        </p:nvSpPr>
        <p:spPr bwMode="auto">
          <a:xfrm>
            <a:off x="4593968" y="4968469"/>
            <a:ext cx="49259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0 s</a:t>
            </a:r>
          </a:p>
        </p:txBody>
      </p:sp>
      <p:sp>
        <p:nvSpPr>
          <p:cNvPr id="79" name="Text Box 5"/>
          <p:cNvSpPr txBox="1">
            <a:spLocks noChangeArrowheads="1"/>
          </p:cNvSpPr>
          <p:nvPr/>
        </p:nvSpPr>
        <p:spPr bwMode="auto">
          <a:xfrm>
            <a:off x="4563535" y="2148865"/>
            <a:ext cx="877614"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bg1"/>
                </a:solidFill>
                <a:latin typeface="Arial" charset="0"/>
                <a:ea typeface="MS PGothic" charset="0"/>
                <a:cs typeface="MS PGothic" charset="0"/>
              </a:rPr>
              <a:t>1. 25 s</a:t>
            </a:r>
          </a:p>
        </p:txBody>
      </p:sp>
    </p:spTree>
    <p:extLst>
      <p:ext uri="{BB962C8B-B14F-4D97-AF65-F5344CB8AC3E}">
        <p14:creationId xmlns:p14="http://schemas.microsoft.com/office/powerpoint/2010/main" val="1095679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Content Placeholder 2"/>
          <p:cNvSpPr>
            <a:spLocks noGrp="1"/>
          </p:cNvSpPr>
          <p:nvPr>
            <p:ph idx="1"/>
          </p:nvPr>
        </p:nvSpPr>
        <p:spPr/>
        <p:txBody>
          <a:bodyPr>
            <a:normAutofit/>
          </a:bodyPr>
          <a:lstStyle/>
          <a:p>
            <a:r>
              <a:rPr lang="en-US" dirty="0"/>
              <a:t>Standard preprocessing steps</a:t>
            </a:r>
          </a:p>
          <a:p>
            <a:r>
              <a:rPr lang="en-US" dirty="0"/>
              <a:t>SPM</a:t>
            </a:r>
          </a:p>
          <a:p>
            <a:r>
              <a:rPr lang="en-US" dirty="0"/>
              <a:t>FS-FAST</a:t>
            </a:r>
          </a:p>
        </p:txBody>
      </p:sp>
    </p:spTree>
    <p:extLst>
      <p:ext uri="{BB962C8B-B14F-4D97-AF65-F5344CB8AC3E}">
        <p14:creationId xmlns:p14="http://schemas.microsoft.com/office/powerpoint/2010/main" val="1291609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 vs. FS-FAST</a:t>
            </a:r>
          </a:p>
        </p:txBody>
      </p:sp>
      <p:sp>
        <p:nvSpPr>
          <p:cNvPr id="3" name="Text Placeholder 2"/>
          <p:cNvSpPr>
            <a:spLocks noGrp="1"/>
          </p:cNvSpPr>
          <p:nvPr>
            <p:ph type="body" idx="1"/>
          </p:nvPr>
        </p:nvSpPr>
        <p:spPr/>
        <p:txBody>
          <a:bodyPr/>
          <a:lstStyle/>
          <a:p>
            <a:r>
              <a:rPr lang="en-US" dirty="0"/>
              <a:t>SPM12</a:t>
            </a:r>
          </a:p>
        </p:txBody>
      </p:sp>
      <p:sp>
        <p:nvSpPr>
          <p:cNvPr id="4" name="Content Placeholder 3"/>
          <p:cNvSpPr>
            <a:spLocks noGrp="1"/>
          </p:cNvSpPr>
          <p:nvPr>
            <p:ph sz="half" idx="2"/>
          </p:nvPr>
        </p:nvSpPr>
        <p:spPr/>
        <p:txBody>
          <a:bodyPr/>
          <a:lstStyle/>
          <a:p>
            <a:r>
              <a:rPr lang="en-US" dirty="0"/>
              <a:t>You can now add slice time (instead of slice order) as input for SMS acquisition</a:t>
            </a:r>
          </a:p>
        </p:txBody>
      </p:sp>
      <p:sp>
        <p:nvSpPr>
          <p:cNvPr id="5" name="Text Placeholder 4"/>
          <p:cNvSpPr>
            <a:spLocks noGrp="1"/>
          </p:cNvSpPr>
          <p:nvPr>
            <p:ph type="body" sz="quarter" idx="3"/>
          </p:nvPr>
        </p:nvSpPr>
        <p:spPr/>
        <p:txBody>
          <a:bodyPr/>
          <a:lstStyle/>
          <a:p>
            <a:r>
              <a:rPr lang="en-US" dirty="0"/>
              <a:t>FS-FAST</a:t>
            </a:r>
          </a:p>
        </p:txBody>
      </p:sp>
      <p:sp>
        <p:nvSpPr>
          <p:cNvPr id="6" name="Content Placeholder 5"/>
          <p:cNvSpPr>
            <a:spLocks noGrp="1"/>
          </p:cNvSpPr>
          <p:nvPr>
            <p:ph sz="quarter" idx="4"/>
          </p:nvPr>
        </p:nvSpPr>
        <p:spPr/>
        <p:txBody>
          <a:bodyPr/>
          <a:lstStyle/>
          <a:p>
            <a:r>
              <a:rPr lang="en-US" dirty="0"/>
              <a:t>Not in the stable 5.3 version</a:t>
            </a:r>
          </a:p>
          <a:p>
            <a:r>
              <a:rPr lang="en-US" dirty="0"/>
              <a:t>(perhaps in </a:t>
            </a:r>
            <a:r>
              <a:rPr lang="en-US" dirty="0" err="1"/>
              <a:t>FreeSurfer</a:t>
            </a:r>
            <a:r>
              <a:rPr lang="en-US" dirty="0"/>
              <a:t> 6?)</a:t>
            </a:r>
          </a:p>
          <a:p>
            <a:r>
              <a:rPr lang="en-US" dirty="0"/>
              <a:t>You can also use an FSL command distributed with </a:t>
            </a:r>
            <a:r>
              <a:rPr lang="en-US" dirty="0" err="1"/>
              <a:t>FreeSurfer</a:t>
            </a:r>
            <a:endParaRPr lang="en-US" dirty="0"/>
          </a:p>
        </p:txBody>
      </p:sp>
    </p:spTree>
    <p:extLst>
      <p:ext uri="{BB962C8B-B14F-4D97-AF65-F5344CB8AC3E}">
        <p14:creationId xmlns:p14="http://schemas.microsoft.com/office/powerpoint/2010/main" val="74240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D5777-4275-4C5E-9A43-77A2E7898803}"/>
              </a:ext>
            </a:extLst>
          </p:cNvPr>
          <p:cNvSpPr>
            <a:spLocks noGrp="1"/>
          </p:cNvSpPr>
          <p:nvPr>
            <p:ph type="title"/>
          </p:nvPr>
        </p:nvSpPr>
        <p:spPr/>
        <p:txBody>
          <a:bodyPr/>
          <a:lstStyle/>
          <a:p>
            <a:r>
              <a:rPr lang="en-US" dirty="0"/>
              <a:t>Example</a:t>
            </a:r>
          </a:p>
        </p:txBody>
      </p:sp>
      <p:pic>
        <p:nvPicPr>
          <p:cNvPr id="11" name="Content Placeholder 10">
            <a:extLst>
              <a:ext uri="{FF2B5EF4-FFF2-40B4-BE49-F238E27FC236}">
                <a16:creationId xmlns:a16="http://schemas.microsoft.com/office/drawing/2014/main" id="{81FCF00E-1596-4128-9DD9-3AB78233A65C}"/>
              </a:ext>
            </a:extLst>
          </p:cNvPr>
          <p:cNvPicPr>
            <a:picLocks noGrp="1" noChangeAspect="1"/>
          </p:cNvPicPr>
          <p:nvPr>
            <p:ph sz="half" idx="1"/>
          </p:nvPr>
        </p:nvPicPr>
        <p:blipFill>
          <a:blip r:embed="rId2"/>
          <a:stretch>
            <a:fillRect/>
          </a:stretch>
        </p:blipFill>
        <p:spPr>
          <a:xfrm>
            <a:off x="457200" y="1516856"/>
            <a:ext cx="4038600" cy="2692400"/>
          </a:xfrm>
        </p:spPr>
      </p:pic>
      <p:sp>
        <p:nvSpPr>
          <p:cNvPr id="4" name="TextBox 3">
            <a:extLst>
              <a:ext uri="{FF2B5EF4-FFF2-40B4-BE49-F238E27FC236}">
                <a16:creationId xmlns:a16="http://schemas.microsoft.com/office/drawing/2014/main" id="{184890C2-9CC2-4B83-AAFB-696919E3E605}"/>
              </a:ext>
            </a:extLst>
          </p:cNvPr>
          <p:cNvSpPr txBox="1"/>
          <p:nvPr/>
        </p:nvSpPr>
        <p:spPr>
          <a:xfrm>
            <a:off x="352566" y="6126163"/>
            <a:ext cx="4434355" cy="646331"/>
          </a:xfrm>
          <a:prstGeom prst="rect">
            <a:avLst/>
          </a:prstGeom>
          <a:noFill/>
        </p:spPr>
        <p:txBody>
          <a:bodyPr wrap="none" rtlCol="0">
            <a:spAutoFit/>
          </a:bodyPr>
          <a:lstStyle/>
          <a:p>
            <a:r>
              <a:rPr lang="en-US" dirty="0"/>
              <a:t>Work by </a:t>
            </a:r>
            <a:r>
              <a:rPr lang="en-US" dirty="0" err="1"/>
              <a:t>Marilena</a:t>
            </a:r>
            <a:r>
              <a:rPr lang="en-US" dirty="0"/>
              <a:t> Wilding</a:t>
            </a:r>
          </a:p>
          <a:p>
            <a:r>
              <a:rPr lang="en-US" dirty="0"/>
              <a:t>https://doi.org/10.1101/2022.01.13.476145  </a:t>
            </a:r>
          </a:p>
        </p:txBody>
      </p:sp>
      <p:pic>
        <p:nvPicPr>
          <p:cNvPr id="8" name="Grafik 6">
            <a:extLst>
              <a:ext uri="{FF2B5EF4-FFF2-40B4-BE49-F238E27FC236}">
                <a16:creationId xmlns:a16="http://schemas.microsoft.com/office/drawing/2014/main" id="{F853B339-A6EE-4E9C-BA5F-B045F1EE4CC8}"/>
              </a:ext>
            </a:extLst>
          </p:cNvPr>
          <p:cNvPicPr>
            <a:picLocks noGrp="1"/>
          </p:cNvPicPr>
          <p:nvPr>
            <p:ph sz="half" idx="2"/>
          </p:nvPr>
        </p:nvPicPr>
        <p:blipFill>
          <a:blip r:embed="rId3"/>
          <a:stretch>
            <a:fillRect/>
          </a:stretch>
        </p:blipFill>
        <p:spPr>
          <a:xfrm>
            <a:off x="5035767" y="1600200"/>
            <a:ext cx="3263466" cy="4525963"/>
          </a:xfrm>
          <a:prstGeom prst="rect">
            <a:avLst/>
          </a:prstGeom>
        </p:spPr>
      </p:pic>
      <p:pic>
        <p:nvPicPr>
          <p:cNvPr id="9" name="Picture 8">
            <a:extLst>
              <a:ext uri="{FF2B5EF4-FFF2-40B4-BE49-F238E27FC236}">
                <a16:creationId xmlns:a16="http://schemas.microsoft.com/office/drawing/2014/main" id="{8A5DBA9F-4878-494F-9673-83D3B9D26E13}"/>
              </a:ext>
            </a:extLst>
          </p:cNvPr>
          <p:cNvPicPr>
            <a:picLocks noChangeAspect="1"/>
          </p:cNvPicPr>
          <p:nvPr/>
        </p:nvPicPr>
        <p:blipFill>
          <a:blip r:embed="rId4"/>
          <a:stretch>
            <a:fillRect/>
          </a:stretch>
        </p:blipFill>
        <p:spPr>
          <a:xfrm>
            <a:off x="6291066" y="274638"/>
            <a:ext cx="1128810" cy="1090803"/>
          </a:xfrm>
          <a:prstGeom prst="rect">
            <a:avLst/>
          </a:prstGeom>
        </p:spPr>
      </p:pic>
      <p:pic>
        <p:nvPicPr>
          <p:cNvPr id="13" name="Picture 12">
            <a:extLst>
              <a:ext uri="{FF2B5EF4-FFF2-40B4-BE49-F238E27FC236}">
                <a16:creationId xmlns:a16="http://schemas.microsoft.com/office/drawing/2014/main" id="{4EB1B79B-CA49-4BC5-8650-3310981C5EEA}"/>
              </a:ext>
            </a:extLst>
          </p:cNvPr>
          <p:cNvPicPr>
            <a:picLocks noChangeAspect="1"/>
          </p:cNvPicPr>
          <p:nvPr/>
        </p:nvPicPr>
        <p:blipFill>
          <a:blip r:embed="rId5"/>
          <a:stretch>
            <a:fillRect/>
          </a:stretch>
        </p:blipFill>
        <p:spPr>
          <a:xfrm>
            <a:off x="457201" y="4620346"/>
            <a:ext cx="1314450" cy="1587926"/>
          </a:xfrm>
          <a:prstGeom prst="rect">
            <a:avLst/>
          </a:prstGeom>
        </p:spPr>
      </p:pic>
    </p:spTree>
    <p:extLst>
      <p:ext uri="{BB962C8B-B14F-4D97-AF65-F5344CB8AC3E}">
        <p14:creationId xmlns:p14="http://schemas.microsoft.com/office/powerpoint/2010/main" val="2972934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23738241"/>
              </p:ext>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with Corners Rounded 4">
            <a:extLst>
              <a:ext uri="{FF2B5EF4-FFF2-40B4-BE49-F238E27FC236}">
                <a16:creationId xmlns:a16="http://schemas.microsoft.com/office/drawing/2014/main" id="{A9289344-F2AE-4240-B822-B164EAD22A0D}"/>
              </a:ext>
            </a:extLst>
          </p:cNvPr>
          <p:cNvSpPr/>
          <p:nvPr/>
        </p:nvSpPr>
        <p:spPr>
          <a:xfrm>
            <a:off x="1771650" y="1600200"/>
            <a:ext cx="1685925" cy="1114425"/>
          </a:xfrm>
          <a:prstGeom prst="wedgeRoundRectCallout">
            <a:avLst>
              <a:gd name="adj1" fmla="val -15183"/>
              <a:gd name="adj2" fmla="val 107799"/>
              <a:gd name="adj3" fmla="val 16667"/>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Susceptibility distortion estimation</a:t>
            </a:r>
          </a:p>
        </p:txBody>
      </p:sp>
    </p:spTree>
    <p:extLst>
      <p:ext uri="{BB962C8B-B14F-4D97-AF65-F5344CB8AC3E}">
        <p14:creationId xmlns:p14="http://schemas.microsoft.com/office/powerpoint/2010/main" val="3427014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3914-6C6B-462E-8306-3D1EC347CD02}"/>
              </a:ext>
            </a:extLst>
          </p:cNvPr>
          <p:cNvSpPr>
            <a:spLocks noGrp="1"/>
          </p:cNvSpPr>
          <p:nvPr>
            <p:ph type="title"/>
          </p:nvPr>
        </p:nvSpPr>
        <p:spPr/>
        <p:txBody>
          <a:bodyPr/>
          <a:lstStyle/>
          <a:p>
            <a:r>
              <a:rPr lang="en-US" dirty="0"/>
              <a:t>Susceptibility distortions</a:t>
            </a:r>
          </a:p>
        </p:txBody>
      </p:sp>
      <p:sp>
        <p:nvSpPr>
          <p:cNvPr id="3" name="Content Placeholder 2">
            <a:extLst>
              <a:ext uri="{FF2B5EF4-FFF2-40B4-BE49-F238E27FC236}">
                <a16:creationId xmlns:a16="http://schemas.microsoft.com/office/drawing/2014/main" id="{25AACC6D-866C-4CB0-AE1E-D3CD2D7C0F56}"/>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D12324A3-6D47-4B92-9D1B-F5A924A2792A}"/>
              </a:ext>
            </a:extLst>
          </p:cNvPr>
          <p:cNvSpPr/>
          <p:nvPr/>
        </p:nvSpPr>
        <p:spPr>
          <a:xfrm>
            <a:off x="304800" y="6126163"/>
            <a:ext cx="7467600" cy="369332"/>
          </a:xfrm>
          <a:prstGeom prst="rect">
            <a:avLst/>
          </a:prstGeom>
        </p:spPr>
        <p:txBody>
          <a:bodyPr wrap="square">
            <a:spAutoFit/>
          </a:bodyPr>
          <a:lstStyle/>
          <a:p>
            <a:r>
              <a:rPr lang="en-US" dirty="0"/>
              <a:t>https://mriquestions.com/susceptibility-artifact.html</a:t>
            </a:r>
          </a:p>
        </p:txBody>
      </p:sp>
      <p:pic>
        <p:nvPicPr>
          <p:cNvPr id="5" name="Picture 4">
            <a:extLst>
              <a:ext uri="{FF2B5EF4-FFF2-40B4-BE49-F238E27FC236}">
                <a16:creationId xmlns:a16="http://schemas.microsoft.com/office/drawing/2014/main" id="{EAB5BCFF-E840-4251-8061-DBFDD91405DF}"/>
              </a:ext>
            </a:extLst>
          </p:cNvPr>
          <p:cNvPicPr>
            <a:picLocks noChangeAspect="1"/>
          </p:cNvPicPr>
          <p:nvPr/>
        </p:nvPicPr>
        <p:blipFill>
          <a:blip r:embed="rId2"/>
          <a:stretch>
            <a:fillRect/>
          </a:stretch>
        </p:blipFill>
        <p:spPr>
          <a:xfrm>
            <a:off x="1042878" y="2590685"/>
            <a:ext cx="1571844" cy="1638529"/>
          </a:xfrm>
          <a:prstGeom prst="rect">
            <a:avLst/>
          </a:prstGeom>
        </p:spPr>
      </p:pic>
      <p:pic>
        <p:nvPicPr>
          <p:cNvPr id="6" name="Content Placeholder 6">
            <a:extLst>
              <a:ext uri="{FF2B5EF4-FFF2-40B4-BE49-F238E27FC236}">
                <a16:creationId xmlns:a16="http://schemas.microsoft.com/office/drawing/2014/main" id="{9A123D76-E8CA-4AFB-8E15-7B06EAB74D0C}"/>
              </a:ext>
            </a:extLst>
          </p:cNvPr>
          <p:cNvPicPr>
            <a:picLocks noChangeAspect="1"/>
          </p:cNvPicPr>
          <p:nvPr/>
        </p:nvPicPr>
        <p:blipFill rotWithShape="1">
          <a:blip r:embed="rId3"/>
          <a:srcRect l="47346"/>
          <a:stretch/>
        </p:blipFill>
        <p:spPr>
          <a:xfrm>
            <a:off x="3981450" y="2198610"/>
            <a:ext cx="3486150" cy="2572109"/>
          </a:xfrm>
          <a:prstGeom prst="rect">
            <a:avLst/>
          </a:prstGeom>
        </p:spPr>
      </p:pic>
    </p:spTree>
    <p:extLst>
      <p:ext uri="{BB962C8B-B14F-4D97-AF65-F5344CB8AC3E}">
        <p14:creationId xmlns:p14="http://schemas.microsoft.com/office/powerpoint/2010/main" val="3777414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83914-6C6B-462E-8306-3D1EC347CD02}"/>
              </a:ext>
            </a:extLst>
          </p:cNvPr>
          <p:cNvSpPr>
            <a:spLocks noGrp="1"/>
          </p:cNvSpPr>
          <p:nvPr>
            <p:ph type="title"/>
          </p:nvPr>
        </p:nvSpPr>
        <p:spPr/>
        <p:txBody>
          <a:bodyPr/>
          <a:lstStyle/>
          <a:p>
            <a:r>
              <a:rPr lang="en-US" dirty="0"/>
              <a:t>Estimate the deformation field</a:t>
            </a:r>
          </a:p>
        </p:txBody>
      </p:sp>
      <p:pic>
        <p:nvPicPr>
          <p:cNvPr id="7" name="Content Placeholder 6">
            <a:extLst>
              <a:ext uri="{FF2B5EF4-FFF2-40B4-BE49-F238E27FC236}">
                <a16:creationId xmlns:a16="http://schemas.microsoft.com/office/drawing/2014/main" id="{590C88C5-35B0-4A27-9B17-86042ACE2987}"/>
              </a:ext>
            </a:extLst>
          </p:cNvPr>
          <p:cNvPicPr>
            <a:picLocks noGrp="1" noChangeAspect="1"/>
          </p:cNvPicPr>
          <p:nvPr>
            <p:ph idx="1"/>
          </p:nvPr>
        </p:nvPicPr>
        <p:blipFill rotWithShape="1">
          <a:blip r:embed="rId3"/>
          <a:srcRect r="54669"/>
          <a:stretch/>
        </p:blipFill>
        <p:spPr>
          <a:xfrm>
            <a:off x="747250" y="2335787"/>
            <a:ext cx="3001299" cy="2572109"/>
          </a:xfrm>
          <a:prstGeom prst="rect">
            <a:avLst/>
          </a:prstGeom>
        </p:spPr>
      </p:pic>
      <p:sp>
        <p:nvSpPr>
          <p:cNvPr id="4" name="Rectangle 3">
            <a:extLst>
              <a:ext uri="{FF2B5EF4-FFF2-40B4-BE49-F238E27FC236}">
                <a16:creationId xmlns:a16="http://schemas.microsoft.com/office/drawing/2014/main" id="{D12324A3-6D47-4B92-9D1B-F5A924A2792A}"/>
              </a:ext>
            </a:extLst>
          </p:cNvPr>
          <p:cNvSpPr/>
          <p:nvPr/>
        </p:nvSpPr>
        <p:spPr>
          <a:xfrm>
            <a:off x="271924" y="4798457"/>
            <a:ext cx="7467600" cy="246221"/>
          </a:xfrm>
          <a:prstGeom prst="rect">
            <a:avLst/>
          </a:prstGeom>
        </p:spPr>
        <p:txBody>
          <a:bodyPr wrap="square">
            <a:spAutoFit/>
          </a:bodyPr>
          <a:lstStyle/>
          <a:p>
            <a:r>
              <a:rPr lang="en-US" sz="1000" dirty="0"/>
              <a:t>https://mriquestions.com/susceptibility-artifact.html</a:t>
            </a:r>
          </a:p>
        </p:txBody>
      </p:sp>
      <p:sp>
        <p:nvSpPr>
          <p:cNvPr id="8" name="TextBox 7">
            <a:extLst>
              <a:ext uri="{FF2B5EF4-FFF2-40B4-BE49-F238E27FC236}">
                <a16:creationId xmlns:a16="http://schemas.microsoft.com/office/drawing/2014/main" id="{58BAC3E2-1B62-4EB0-BE68-BF8B3D6B9958}"/>
              </a:ext>
            </a:extLst>
          </p:cNvPr>
          <p:cNvSpPr txBox="1"/>
          <p:nvPr/>
        </p:nvSpPr>
        <p:spPr>
          <a:xfrm>
            <a:off x="1700674" y="1966455"/>
            <a:ext cx="1050288" cy="369332"/>
          </a:xfrm>
          <a:prstGeom prst="rect">
            <a:avLst/>
          </a:prstGeom>
          <a:noFill/>
        </p:spPr>
        <p:txBody>
          <a:bodyPr wrap="none" rtlCol="0">
            <a:spAutoFit/>
          </a:bodyPr>
          <a:lstStyle/>
          <a:p>
            <a:r>
              <a:rPr lang="en-US" dirty="0" err="1"/>
              <a:t>Fieldmap</a:t>
            </a:r>
            <a:endParaRPr lang="en-US" dirty="0"/>
          </a:p>
        </p:txBody>
      </p:sp>
      <p:sp>
        <p:nvSpPr>
          <p:cNvPr id="9" name="TextBox 8">
            <a:extLst>
              <a:ext uri="{FF2B5EF4-FFF2-40B4-BE49-F238E27FC236}">
                <a16:creationId xmlns:a16="http://schemas.microsoft.com/office/drawing/2014/main" id="{D58F2DBC-946E-4DA7-8254-FC759A4CA79C}"/>
              </a:ext>
            </a:extLst>
          </p:cNvPr>
          <p:cNvSpPr txBox="1"/>
          <p:nvPr/>
        </p:nvSpPr>
        <p:spPr>
          <a:xfrm>
            <a:off x="6315075" y="2077437"/>
            <a:ext cx="827342" cy="369332"/>
          </a:xfrm>
          <a:prstGeom prst="rect">
            <a:avLst/>
          </a:prstGeom>
          <a:noFill/>
        </p:spPr>
        <p:txBody>
          <a:bodyPr wrap="none" rtlCol="0">
            <a:spAutoFit/>
          </a:bodyPr>
          <a:lstStyle/>
          <a:p>
            <a:r>
              <a:rPr lang="en-US" dirty="0"/>
              <a:t>TOPUP</a:t>
            </a:r>
          </a:p>
        </p:txBody>
      </p:sp>
      <p:pic>
        <p:nvPicPr>
          <p:cNvPr id="10" name="Picture 9">
            <a:extLst>
              <a:ext uri="{FF2B5EF4-FFF2-40B4-BE49-F238E27FC236}">
                <a16:creationId xmlns:a16="http://schemas.microsoft.com/office/drawing/2014/main" id="{AB379BAB-2636-4035-9F11-CDCD7DEFA3F3}"/>
              </a:ext>
            </a:extLst>
          </p:cNvPr>
          <p:cNvPicPr>
            <a:picLocks noChangeAspect="1"/>
          </p:cNvPicPr>
          <p:nvPr/>
        </p:nvPicPr>
        <p:blipFill>
          <a:blip r:embed="rId4"/>
          <a:stretch>
            <a:fillRect/>
          </a:stretch>
        </p:blipFill>
        <p:spPr>
          <a:xfrm>
            <a:off x="5648325" y="2441588"/>
            <a:ext cx="2181225" cy="1412839"/>
          </a:xfrm>
          <a:prstGeom prst="rect">
            <a:avLst/>
          </a:prstGeom>
        </p:spPr>
      </p:pic>
      <p:sp>
        <p:nvSpPr>
          <p:cNvPr id="12" name="Rectangle 11">
            <a:extLst>
              <a:ext uri="{FF2B5EF4-FFF2-40B4-BE49-F238E27FC236}">
                <a16:creationId xmlns:a16="http://schemas.microsoft.com/office/drawing/2014/main" id="{76F8B511-18F3-4800-9BFB-B879CD115A22}"/>
              </a:ext>
            </a:extLst>
          </p:cNvPr>
          <p:cNvSpPr/>
          <p:nvPr/>
        </p:nvSpPr>
        <p:spPr>
          <a:xfrm>
            <a:off x="4362450" y="3929450"/>
            <a:ext cx="4572000" cy="400110"/>
          </a:xfrm>
          <a:prstGeom prst="rect">
            <a:avLst/>
          </a:prstGeom>
        </p:spPr>
        <p:txBody>
          <a:bodyPr>
            <a:spAutoFit/>
          </a:bodyPr>
          <a:lstStyle/>
          <a:p>
            <a:r>
              <a:rPr lang="en-US" sz="1000" dirty="0"/>
              <a:t>https://andysbrainbook.readthedocs.io/en/latest/TBSS/TBSS_Course/TBSS_04_TopUpEddy.html</a:t>
            </a:r>
          </a:p>
        </p:txBody>
      </p:sp>
    </p:spTree>
    <p:extLst>
      <p:ext uri="{BB962C8B-B14F-4D97-AF65-F5344CB8AC3E}">
        <p14:creationId xmlns:p14="http://schemas.microsoft.com/office/powerpoint/2010/main" val="1641669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C8C54-5235-4F53-9578-24D6434EB427}"/>
              </a:ext>
            </a:extLst>
          </p:cNvPr>
          <p:cNvSpPr>
            <a:spLocks noGrp="1"/>
          </p:cNvSpPr>
          <p:nvPr>
            <p:ph type="title"/>
          </p:nvPr>
        </p:nvSpPr>
        <p:spPr/>
        <p:txBody>
          <a:bodyPr/>
          <a:lstStyle/>
          <a:p>
            <a:r>
              <a:rPr lang="en-US" dirty="0"/>
              <a:t>Apply the deformation field</a:t>
            </a:r>
          </a:p>
        </p:txBody>
      </p:sp>
      <p:pic>
        <p:nvPicPr>
          <p:cNvPr id="4" name="Content Placeholder 6">
            <a:extLst>
              <a:ext uri="{FF2B5EF4-FFF2-40B4-BE49-F238E27FC236}">
                <a16:creationId xmlns:a16="http://schemas.microsoft.com/office/drawing/2014/main" id="{2D38808B-9AE1-4861-9BB1-846BC4ABA804}"/>
              </a:ext>
            </a:extLst>
          </p:cNvPr>
          <p:cNvPicPr>
            <a:picLocks noGrp="1" noChangeAspect="1"/>
          </p:cNvPicPr>
          <p:nvPr>
            <p:ph idx="1"/>
          </p:nvPr>
        </p:nvPicPr>
        <p:blipFill rotWithShape="1">
          <a:blip r:embed="rId2"/>
          <a:srcRect l="47346"/>
          <a:stretch/>
        </p:blipFill>
        <p:spPr>
          <a:xfrm>
            <a:off x="2828942" y="2577127"/>
            <a:ext cx="3486116" cy="2572109"/>
          </a:xfrm>
          <a:prstGeom prst="rect">
            <a:avLst/>
          </a:prstGeom>
        </p:spPr>
      </p:pic>
      <p:sp>
        <p:nvSpPr>
          <p:cNvPr id="5" name="Arrow: Right 4">
            <a:extLst>
              <a:ext uri="{FF2B5EF4-FFF2-40B4-BE49-F238E27FC236}">
                <a16:creationId xmlns:a16="http://schemas.microsoft.com/office/drawing/2014/main" id="{2C0AF5BA-2353-4780-B913-380E0451353B}"/>
              </a:ext>
            </a:extLst>
          </p:cNvPr>
          <p:cNvSpPr/>
          <p:nvPr/>
        </p:nvSpPr>
        <p:spPr>
          <a:xfrm>
            <a:off x="4514850" y="3562350"/>
            <a:ext cx="304800" cy="32385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964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peech Bubble: Rectangle with Corners Rounded 4">
            <a:extLst>
              <a:ext uri="{FF2B5EF4-FFF2-40B4-BE49-F238E27FC236}">
                <a16:creationId xmlns:a16="http://schemas.microsoft.com/office/drawing/2014/main" id="{A9289344-F2AE-4240-B822-B164EAD22A0D}"/>
              </a:ext>
            </a:extLst>
          </p:cNvPr>
          <p:cNvSpPr/>
          <p:nvPr/>
        </p:nvSpPr>
        <p:spPr>
          <a:xfrm>
            <a:off x="1771650" y="1600200"/>
            <a:ext cx="1685925" cy="1114425"/>
          </a:xfrm>
          <a:prstGeom prst="wedgeRoundRectCallout">
            <a:avLst>
              <a:gd name="adj1" fmla="val -15183"/>
              <a:gd name="adj2" fmla="val 107799"/>
              <a:gd name="adj3" fmla="val 16667"/>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Susceptibility distortion estimation</a:t>
            </a:r>
          </a:p>
        </p:txBody>
      </p:sp>
    </p:spTree>
    <p:extLst>
      <p:ext uri="{BB962C8B-B14F-4D97-AF65-F5344CB8AC3E}">
        <p14:creationId xmlns:p14="http://schemas.microsoft.com/office/powerpoint/2010/main" val="409630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Co-registration</a:t>
            </a:r>
          </a:p>
        </p:txBody>
      </p:sp>
      <p:pic>
        <p:nvPicPr>
          <p:cNvPr id="5" name="Picture 1026"/>
          <p:cNvPicPr>
            <a:picLocks noGrp="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178" r="-24178"/>
          <a:stretch>
            <a:fillRect/>
          </a:stretch>
        </p:blipFill>
        <p:spPr bwMode="auto">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 name="TextBox 5"/>
          <p:cNvSpPr txBox="1"/>
          <p:nvPr/>
        </p:nvSpPr>
        <p:spPr>
          <a:xfrm>
            <a:off x="573742" y="1175437"/>
            <a:ext cx="7999506" cy="369332"/>
          </a:xfrm>
          <a:prstGeom prst="rect">
            <a:avLst/>
          </a:prstGeom>
          <a:noFill/>
        </p:spPr>
        <p:txBody>
          <a:bodyPr wrap="square" rtlCol="0">
            <a:spAutoFit/>
          </a:bodyPr>
          <a:lstStyle/>
          <a:p>
            <a:pPr algn="ctr"/>
            <a:r>
              <a:rPr lang="en-US" dirty="0"/>
              <a:t>Purpose1: view activations on a high quality anatomical image (and more)</a:t>
            </a:r>
          </a:p>
        </p:txBody>
      </p:sp>
      <p:pic>
        <p:nvPicPr>
          <p:cNvPr id="7" name="Content Placeholder 27"/>
          <p:cNvPicPr>
            <a:picLocks noChangeAspect="1"/>
          </p:cNvPicPr>
          <p:nvPr/>
        </p:nvPicPr>
        <p:blipFill>
          <a:blip r:embed="rId3"/>
          <a:srcRect l="-61478" r="-61478"/>
          <a:stretch>
            <a:fillRect/>
          </a:stretch>
        </p:blipFill>
        <p:spPr>
          <a:xfrm>
            <a:off x="6024539" y="1912471"/>
            <a:ext cx="4308496" cy="4213692"/>
          </a:xfrm>
          <a:prstGeom prst="rect">
            <a:avLst/>
          </a:prstGeom>
        </p:spPr>
      </p:pic>
    </p:spTree>
    <p:extLst>
      <p:ext uri="{BB962C8B-B14F-4D97-AF65-F5344CB8AC3E}">
        <p14:creationId xmlns:p14="http://schemas.microsoft.com/office/powerpoint/2010/main" val="1099417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SPM: Mutual information maximization</a:t>
            </a:r>
          </a:p>
        </p:txBody>
      </p:sp>
      <p:sp>
        <p:nvSpPr>
          <p:cNvPr id="11" name="Rectangle 10"/>
          <p:cNvSpPr/>
          <p:nvPr/>
        </p:nvSpPr>
        <p:spPr>
          <a:xfrm>
            <a:off x="2686051" y="6093484"/>
            <a:ext cx="6862296" cy="646331"/>
          </a:xfrm>
          <a:prstGeom prst="rect">
            <a:avLst/>
          </a:prstGeom>
        </p:spPr>
        <p:txBody>
          <a:bodyPr wrap="square">
            <a:spAutoFit/>
          </a:bodyPr>
          <a:lstStyle/>
          <a:p>
            <a:r>
              <a:rPr lang="en-US" dirty="0"/>
              <a:t>Bianca de </a:t>
            </a:r>
            <a:r>
              <a:rPr lang="en-US" dirty="0" err="1"/>
              <a:t>Haan’s</a:t>
            </a:r>
            <a:r>
              <a:rPr lang="en-US" dirty="0"/>
              <a:t> fMRI guide</a:t>
            </a:r>
          </a:p>
          <a:p>
            <a:r>
              <a:rPr lang="en-US" dirty="0"/>
              <a:t>http://</a:t>
            </a:r>
            <a:r>
              <a:rPr lang="en-US" dirty="0" err="1"/>
              <a:t>mbesc.net</a:t>
            </a:r>
            <a:r>
              <a:rPr lang="en-US" dirty="0"/>
              <a:t>/</a:t>
            </a:r>
            <a:r>
              <a:rPr lang="en-US" dirty="0" err="1"/>
              <a:t>wp</a:t>
            </a:r>
            <a:r>
              <a:rPr lang="en-US" dirty="0"/>
              <a:t>-content/uploads/2014/07/</a:t>
            </a:r>
            <a:r>
              <a:rPr lang="en-US" dirty="0" err="1"/>
              <a:t>fmri_guide.pdf</a:t>
            </a:r>
            <a:endParaRPr lang="en-US" dirty="0"/>
          </a:p>
        </p:txBody>
      </p:sp>
      <p:pic>
        <p:nvPicPr>
          <p:cNvPr id="19" name="Content Placeholder 11"/>
          <p:cNvPicPr>
            <a:picLocks noGrp="1" noChangeAspect="1"/>
          </p:cNvPicPr>
          <p:nvPr>
            <p:ph sz="half" idx="2"/>
          </p:nvPr>
        </p:nvPicPr>
        <p:blipFill>
          <a:blip r:embed="rId3"/>
          <a:srcRect t="-20273" b="-20273"/>
          <a:stretch>
            <a:fillRect/>
          </a:stretch>
        </p:blipFill>
        <p:spPr/>
      </p:pic>
      <p:pic>
        <p:nvPicPr>
          <p:cNvPr id="21" name="Content Placeholder 20"/>
          <p:cNvPicPr>
            <a:picLocks noGrp="1" noChangeAspect="1"/>
          </p:cNvPicPr>
          <p:nvPr>
            <p:ph sz="half" idx="1"/>
          </p:nvPr>
        </p:nvPicPr>
        <p:blipFill>
          <a:blip r:embed="rId4"/>
          <a:srcRect t="-33202" b="-33202"/>
          <a:stretch>
            <a:fillRect/>
          </a:stretch>
        </p:blipFill>
        <p:spPr>
          <a:xfrm>
            <a:off x="457200" y="1600200"/>
            <a:ext cx="4038600" cy="4525963"/>
          </a:xfrm>
          <a:prstGeom prst="rect">
            <a:avLst/>
          </a:prstGeom>
        </p:spPr>
      </p:pic>
    </p:spTree>
    <p:extLst>
      <p:ext uri="{BB962C8B-B14F-4D97-AF65-F5344CB8AC3E}">
        <p14:creationId xmlns:p14="http://schemas.microsoft.com/office/powerpoint/2010/main" val="964196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FS-FAST: boundary-based registration</a:t>
            </a:r>
          </a:p>
        </p:txBody>
      </p:sp>
      <p:sp>
        <p:nvSpPr>
          <p:cNvPr id="9" name="Rectangle 8"/>
          <p:cNvSpPr/>
          <p:nvPr/>
        </p:nvSpPr>
        <p:spPr>
          <a:xfrm>
            <a:off x="4645025" y="6105525"/>
            <a:ext cx="4041775" cy="369332"/>
          </a:xfrm>
          <a:prstGeom prst="rect">
            <a:avLst/>
          </a:prstGeom>
        </p:spPr>
        <p:txBody>
          <a:bodyPr wrap="square">
            <a:spAutoFit/>
          </a:bodyPr>
          <a:lstStyle/>
          <a:p>
            <a:r>
              <a:rPr lang="en-US" dirty="0" err="1"/>
              <a:t>Greve</a:t>
            </a:r>
            <a:r>
              <a:rPr lang="en-US" dirty="0"/>
              <a:t> and </a:t>
            </a:r>
            <a:r>
              <a:rPr lang="en-US" dirty="0" err="1"/>
              <a:t>Fischl</a:t>
            </a:r>
            <a:r>
              <a:rPr lang="en-US" dirty="0"/>
              <a:t>, </a:t>
            </a:r>
            <a:r>
              <a:rPr lang="en-US" dirty="0" err="1"/>
              <a:t>NeuroImage</a:t>
            </a:r>
            <a:r>
              <a:rPr lang="en-US" dirty="0"/>
              <a:t>, 2005</a:t>
            </a:r>
          </a:p>
        </p:txBody>
      </p:sp>
      <p:pic>
        <p:nvPicPr>
          <p:cNvPr id="13" name="Content Placeholder 9"/>
          <p:cNvPicPr>
            <a:picLocks noGrp="1" noChangeAspect="1"/>
          </p:cNvPicPr>
          <p:nvPr>
            <p:ph sz="half" idx="2"/>
          </p:nvPr>
        </p:nvPicPr>
        <p:blipFill>
          <a:blip r:embed="rId3"/>
          <a:srcRect t="-6758" b="-6758"/>
          <a:stretch>
            <a:fillRect/>
          </a:stretch>
        </p:blipFill>
        <p:spPr/>
      </p:pic>
      <p:pic>
        <p:nvPicPr>
          <p:cNvPr id="15" name="Content Placeholder 11"/>
          <p:cNvPicPr>
            <a:picLocks noGrp="1" noChangeAspect="1"/>
          </p:cNvPicPr>
          <p:nvPr>
            <p:ph sz="half" idx="1"/>
          </p:nvPr>
        </p:nvPicPr>
        <p:blipFill>
          <a:blip r:embed="rId4"/>
          <a:srcRect l="-3938" r="-3938"/>
          <a:stretch>
            <a:fillRect/>
          </a:stretch>
        </p:blipFill>
        <p:spPr>
          <a:prstGeom prst="rect">
            <a:avLst/>
          </a:prstGeom>
        </p:spPr>
      </p:pic>
      <p:pic>
        <p:nvPicPr>
          <p:cNvPr id="3" name="Picture 2"/>
          <p:cNvPicPr>
            <a:picLocks noChangeAspect="1"/>
          </p:cNvPicPr>
          <p:nvPr/>
        </p:nvPicPr>
        <p:blipFill>
          <a:blip r:embed="rId5"/>
          <a:stretch>
            <a:fillRect/>
          </a:stretch>
        </p:blipFill>
        <p:spPr>
          <a:xfrm>
            <a:off x="3073013" y="2108200"/>
            <a:ext cx="2908300" cy="2641600"/>
          </a:xfrm>
          <a:prstGeom prst="rect">
            <a:avLst/>
          </a:prstGeom>
        </p:spPr>
      </p:pic>
      <p:sp>
        <p:nvSpPr>
          <p:cNvPr id="4" name="TextBox 3">
            <a:extLst>
              <a:ext uri="{FF2B5EF4-FFF2-40B4-BE49-F238E27FC236}">
                <a16:creationId xmlns:a16="http://schemas.microsoft.com/office/drawing/2014/main" id="{6D0347E1-8047-4F37-9936-6F2F87CDBE69}"/>
              </a:ext>
            </a:extLst>
          </p:cNvPr>
          <p:cNvSpPr txBox="1"/>
          <p:nvPr/>
        </p:nvSpPr>
        <p:spPr>
          <a:xfrm>
            <a:off x="628650" y="1129784"/>
            <a:ext cx="4144211" cy="369332"/>
          </a:xfrm>
          <a:prstGeom prst="rect">
            <a:avLst/>
          </a:prstGeom>
          <a:noFill/>
        </p:spPr>
        <p:txBody>
          <a:bodyPr wrap="none" rtlCol="0">
            <a:spAutoFit/>
          </a:bodyPr>
          <a:lstStyle/>
          <a:p>
            <a:r>
              <a:rPr lang="en-US" dirty="0">
                <a:solidFill>
                  <a:srgbClr val="FF0000"/>
                </a:solidFill>
              </a:rPr>
              <a:t>Currently considered best for its purpose !</a:t>
            </a:r>
          </a:p>
        </p:txBody>
      </p:sp>
    </p:spTree>
    <p:extLst>
      <p:ext uri="{BB962C8B-B14F-4D97-AF65-F5344CB8AC3E}">
        <p14:creationId xmlns:p14="http://schemas.microsoft.com/office/powerpoint/2010/main" val="2798681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typical experiment</a:t>
            </a:r>
          </a:p>
        </p:txBody>
      </p:sp>
      <p:sp>
        <p:nvSpPr>
          <p:cNvPr id="3" name="Rectangular Callout 2"/>
          <p:cNvSpPr/>
          <p:nvPr/>
        </p:nvSpPr>
        <p:spPr>
          <a:xfrm>
            <a:off x="457200"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ular Callout 7"/>
          <p:cNvSpPr/>
          <p:nvPr/>
        </p:nvSpPr>
        <p:spPr>
          <a:xfrm>
            <a:off x="1922843"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heckerboar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28" y="1616199"/>
            <a:ext cx="900000" cy="661500"/>
          </a:xfrm>
          <a:prstGeom prst="rect">
            <a:avLst/>
          </a:prstGeom>
        </p:spPr>
      </p:pic>
      <p:sp>
        <p:nvSpPr>
          <p:cNvPr id="11" name="Rectangle 10"/>
          <p:cNvSpPr/>
          <p:nvPr/>
        </p:nvSpPr>
        <p:spPr>
          <a:xfrm>
            <a:off x="2003658" y="1626303"/>
            <a:ext cx="900000" cy="68254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9" name="Chart 38"/>
          <p:cNvGraphicFramePr>
            <a:graphicFrameLocks noChangeAspect="1"/>
          </p:cNvGraphicFramePr>
          <p:nvPr>
            <p:extLst>
              <p:ext uri="{D42A27DB-BD31-4B8C-83A1-F6EECF244321}">
                <p14:modId xmlns:p14="http://schemas.microsoft.com/office/powerpoint/2010/main" val="826758454"/>
              </p:ext>
            </p:extLst>
          </p:nvPr>
        </p:nvGraphicFramePr>
        <p:xfrm>
          <a:off x="457200" y="5048319"/>
          <a:ext cx="5400000" cy="1440872"/>
        </p:xfrm>
        <a:graphic>
          <a:graphicData uri="http://schemas.openxmlformats.org/drawingml/2006/chart">
            <c:chart xmlns:c="http://schemas.openxmlformats.org/drawingml/2006/chart" xmlns:r="http://schemas.openxmlformats.org/officeDocument/2006/relationships" r:id="rId4"/>
          </a:graphicData>
        </a:graphic>
      </p:graphicFrame>
      <p:sp>
        <p:nvSpPr>
          <p:cNvPr id="17" name="Left-Right Arrow 16"/>
          <p:cNvSpPr/>
          <p:nvPr/>
        </p:nvSpPr>
        <p:spPr>
          <a:xfrm>
            <a:off x="1636757" y="5484909"/>
            <a:ext cx="1625138" cy="284885"/>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TR</a:t>
            </a:r>
          </a:p>
        </p:txBody>
      </p:sp>
      <p:cxnSp>
        <p:nvCxnSpPr>
          <p:cNvPr id="6" name="Straight Arrow Connector 5"/>
          <p:cNvCxnSpPr/>
          <p:nvPr/>
        </p:nvCxnSpPr>
        <p:spPr>
          <a:xfrm>
            <a:off x="535128" y="2700422"/>
            <a:ext cx="1099842" cy="153667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0" name="Straight Arrow Connector 9"/>
          <p:cNvCxnSpPr/>
          <p:nvPr/>
        </p:nvCxnSpPr>
        <p:spPr>
          <a:xfrm>
            <a:off x="724608" y="2687054"/>
            <a:ext cx="2538312" cy="1563407"/>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3" name="Straight Arrow Connector 12"/>
          <p:cNvCxnSpPr/>
          <p:nvPr/>
        </p:nvCxnSpPr>
        <p:spPr>
          <a:xfrm>
            <a:off x="895680" y="2686337"/>
            <a:ext cx="3977604" cy="154390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1" name="TextBox 20"/>
          <p:cNvSpPr txBox="1"/>
          <p:nvPr/>
        </p:nvSpPr>
        <p:spPr>
          <a:xfrm>
            <a:off x="569148" y="1256971"/>
            <a:ext cx="856312" cy="369332"/>
          </a:xfrm>
          <a:prstGeom prst="rect">
            <a:avLst/>
          </a:prstGeom>
          <a:noFill/>
        </p:spPr>
        <p:txBody>
          <a:bodyPr wrap="none" rtlCol="0">
            <a:spAutoFit/>
          </a:bodyPr>
          <a:lstStyle/>
          <a:p>
            <a:r>
              <a:rPr lang="en-US" dirty="0"/>
              <a:t>20 s on</a:t>
            </a:r>
          </a:p>
        </p:txBody>
      </p:sp>
      <p:sp>
        <p:nvSpPr>
          <p:cNvPr id="31" name="TextBox 30"/>
          <p:cNvSpPr txBox="1"/>
          <p:nvPr/>
        </p:nvSpPr>
        <p:spPr>
          <a:xfrm>
            <a:off x="2024666" y="1224705"/>
            <a:ext cx="877163" cy="369332"/>
          </a:xfrm>
          <a:prstGeom prst="rect">
            <a:avLst/>
          </a:prstGeom>
          <a:noFill/>
        </p:spPr>
        <p:txBody>
          <a:bodyPr wrap="none" rtlCol="0">
            <a:spAutoFit/>
          </a:bodyPr>
          <a:lstStyle/>
          <a:p>
            <a:r>
              <a:rPr lang="en-US" dirty="0"/>
              <a:t>20 s off</a:t>
            </a:r>
          </a:p>
        </p:txBody>
      </p:sp>
      <p:graphicFrame>
        <p:nvGraphicFramePr>
          <p:cNvPr id="37" name="Chart 36"/>
          <p:cNvGraphicFramePr>
            <a:graphicFrameLocks/>
          </p:cNvGraphicFramePr>
          <p:nvPr>
            <p:extLst>
              <p:ext uri="{D42A27DB-BD31-4B8C-83A1-F6EECF244321}">
                <p14:modId xmlns:p14="http://schemas.microsoft.com/office/powerpoint/2010/main" val="4042309899"/>
              </p:ext>
            </p:extLst>
          </p:nvPr>
        </p:nvGraphicFramePr>
        <p:xfrm>
          <a:off x="72000" y="2052897"/>
          <a:ext cx="9000000" cy="2412000"/>
        </p:xfrm>
        <a:graphic>
          <a:graphicData uri="http://schemas.openxmlformats.org/drawingml/2006/chart">
            <c:chart xmlns:c="http://schemas.openxmlformats.org/drawingml/2006/chart" xmlns:r="http://schemas.openxmlformats.org/officeDocument/2006/relationships" r:id="rId5"/>
          </a:graphicData>
        </a:graphic>
      </p:graphicFrame>
      <p:pic>
        <p:nvPicPr>
          <p:cNvPr id="18" name="Picture 17"/>
          <p:cNvPicPr>
            <a:picLocks noChangeAspect="1"/>
          </p:cNvPicPr>
          <p:nvPr/>
        </p:nvPicPr>
        <p:blipFill>
          <a:blip r:embed="rId6"/>
          <a:stretch>
            <a:fillRect/>
          </a:stretch>
        </p:blipFill>
        <p:spPr>
          <a:xfrm flipH="1">
            <a:off x="1004970" y="4286209"/>
            <a:ext cx="1260000" cy="1033594"/>
          </a:xfrm>
          <a:prstGeom prst="rect">
            <a:avLst/>
          </a:prstGeom>
        </p:spPr>
      </p:pic>
      <p:pic>
        <p:nvPicPr>
          <p:cNvPr id="19" name="Picture 18"/>
          <p:cNvPicPr>
            <a:picLocks noChangeAspect="1"/>
          </p:cNvPicPr>
          <p:nvPr/>
        </p:nvPicPr>
        <p:blipFill>
          <a:blip r:embed="rId6"/>
          <a:stretch>
            <a:fillRect/>
          </a:stretch>
        </p:blipFill>
        <p:spPr>
          <a:xfrm flipH="1">
            <a:off x="2596662" y="4286209"/>
            <a:ext cx="1260000" cy="1033594"/>
          </a:xfrm>
          <a:prstGeom prst="rect">
            <a:avLst/>
          </a:prstGeom>
        </p:spPr>
      </p:pic>
      <p:pic>
        <p:nvPicPr>
          <p:cNvPr id="20" name="Picture 19"/>
          <p:cNvPicPr>
            <a:picLocks noChangeAspect="1"/>
          </p:cNvPicPr>
          <p:nvPr/>
        </p:nvPicPr>
        <p:blipFill>
          <a:blip r:embed="rId6"/>
          <a:stretch>
            <a:fillRect/>
          </a:stretch>
        </p:blipFill>
        <p:spPr>
          <a:xfrm flipH="1">
            <a:off x="4243284" y="4286209"/>
            <a:ext cx="1260000" cy="1033594"/>
          </a:xfrm>
          <a:prstGeom prst="rect">
            <a:avLst/>
          </a:prstGeom>
        </p:spPr>
      </p:pic>
    </p:spTree>
    <p:extLst>
      <p:ext uri="{BB962C8B-B14F-4D97-AF65-F5344CB8AC3E}">
        <p14:creationId xmlns:p14="http://schemas.microsoft.com/office/powerpoint/2010/main" val="26937353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0030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a:t>“Normalization” to common space</a:t>
            </a:r>
          </a:p>
        </p:txBody>
      </p:sp>
      <p:pic>
        <p:nvPicPr>
          <p:cNvPr id="4" name="Content Placeholder 3" descr="head_shapes.jpg"/>
          <p:cNvPicPr>
            <a:picLocks noGrp="1" noChangeAspect="1"/>
          </p:cNvPicPr>
          <p:nvPr>
            <p:ph sz="half" idx="1"/>
          </p:nvPr>
        </p:nvPicPr>
        <p:blipFill>
          <a:blip r:embed="rId3">
            <a:extLst>
              <a:ext uri="{28A0092B-C50C-407E-A947-70E740481C1C}">
                <a14:useLocalDpi xmlns:a14="http://schemas.microsoft.com/office/drawing/2010/main" val="0"/>
              </a:ext>
            </a:extLst>
          </a:blip>
          <a:srcRect l="-11013" r="-11013"/>
          <a:stretch>
            <a:fillRect/>
          </a:stretch>
        </p:blipFill>
        <p:spPr/>
      </p:pic>
      <p:pic>
        <p:nvPicPr>
          <p:cNvPr id="6" name="Content Placeholder 5" descr="head_shapes2.jpg"/>
          <p:cNvPicPr>
            <a:picLocks noGrp="1" noChangeAspect="1"/>
          </p:cNvPicPr>
          <p:nvPr>
            <p:ph sz="half" idx="2"/>
          </p:nvPr>
        </p:nvPicPr>
        <p:blipFill>
          <a:blip r:embed="rId4">
            <a:extLst>
              <a:ext uri="{28A0092B-C50C-407E-A947-70E740481C1C}">
                <a14:useLocalDpi xmlns:a14="http://schemas.microsoft.com/office/drawing/2010/main" val="0"/>
              </a:ext>
            </a:extLst>
          </a:blip>
          <a:srcRect l="-20679" r="-20679"/>
          <a:stretch>
            <a:fillRect/>
          </a:stretch>
        </p:blipFill>
        <p:spPr/>
      </p:pic>
      <p:sp>
        <p:nvSpPr>
          <p:cNvPr id="7" name="Rectangle 6"/>
          <p:cNvSpPr/>
          <p:nvPr/>
        </p:nvSpPr>
        <p:spPr>
          <a:xfrm>
            <a:off x="1077265" y="6579532"/>
            <a:ext cx="7915705" cy="276999"/>
          </a:xfrm>
          <a:prstGeom prst="rect">
            <a:avLst/>
          </a:prstGeom>
        </p:spPr>
        <p:txBody>
          <a:bodyPr wrap="square">
            <a:spAutoFit/>
          </a:bodyPr>
          <a:lstStyle/>
          <a:p>
            <a:r>
              <a:rPr lang="en-US" sz="1200" dirty="0"/>
              <a:t>http://</a:t>
            </a:r>
            <a:r>
              <a:rPr lang="en-US" sz="1200" dirty="0" err="1"/>
              <a:t>publicdomainreview.org</a:t>
            </a:r>
            <a:r>
              <a:rPr lang="en-US" sz="1200" dirty="0"/>
              <a:t>/collections/phrenology-diagrams-from-vaughts-practical-character-reader-1902/</a:t>
            </a:r>
          </a:p>
        </p:txBody>
      </p:sp>
      <p:sp>
        <p:nvSpPr>
          <p:cNvPr id="8" name="Freeform 7"/>
          <p:cNvSpPr/>
          <p:nvPr/>
        </p:nvSpPr>
        <p:spPr>
          <a:xfrm>
            <a:off x="1406596" y="2106650"/>
            <a:ext cx="2402823" cy="1375873"/>
          </a:xfrm>
          <a:custGeom>
            <a:avLst/>
            <a:gdLst>
              <a:gd name="connsiteX0" fmla="*/ 221992 w 2402823"/>
              <a:gd name="connsiteY0" fmla="*/ 194291 h 1375873"/>
              <a:gd name="connsiteX1" fmla="*/ 1103522 w 2402823"/>
              <a:gd name="connsiteY1" fmla="*/ 56 h 1375873"/>
              <a:gd name="connsiteX2" fmla="*/ 1820698 w 2402823"/>
              <a:gd name="connsiteY2" fmla="*/ 179350 h 1375873"/>
              <a:gd name="connsiteX3" fmla="*/ 2313757 w 2402823"/>
              <a:gd name="connsiteY3" fmla="*/ 612644 h 1375873"/>
              <a:gd name="connsiteX4" fmla="*/ 2328698 w 2402823"/>
              <a:gd name="connsiteY4" fmla="*/ 1270056 h 1375873"/>
              <a:gd name="connsiteX5" fmla="*/ 1551757 w 2402823"/>
              <a:gd name="connsiteY5" fmla="*/ 1374644 h 1375873"/>
              <a:gd name="connsiteX6" fmla="*/ 625404 w 2402823"/>
              <a:gd name="connsiteY6" fmla="*/ 1314879 h 1375873"/>
              <a:gd name="connsiteX7" fmla="*/ 431169 w 2402823"/>
              <a:gd name="connsiteY7" fmla="*/ 1135585 h 1375873"/>
              <a:gd name="connsiteX8" fmla="*/ 864463 w 2402823"/>
              <a:gd name="connsiteY8" fmla="*/ 1001115 h 1375873"/>
              <a:gd name="connsiteX9" fmla="*/ 1252933 w 2402823"/>
              <a:gd name="connsiteY9" fmla="*/ 911468 h 1375873"/>
              <a:gd name="connsiteX10" fmla="*/ 595522 w 2402823"/>
              <a:gd name="connsiteY10" fmla="*/ 941350 h 1375873"/>
              <a:gd name="connsiteX11" fmla="*/ 42698 w 2402823"/>
              <a:gd name="connsiteY11" fmla="*/ 806879 h 1375873"/>
              <a:gd name="connsiteX12" fmla="*/ 57639 w 2402823"/>
              <a:gd name="connsiteY12" fmla="*/ 388526 h 1375873"/>
              <a:gd name="connsiteX13" fmla="*/ 221992 w 2402823"/>
              <a:gd name="connsiteY13" fmla="*/ 194291 h 137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2823" h="1375873">
                <a:moveTo>
                  <a:pt x="221992" y="194291"/>
                </a:moveTo>
                <a:cubicBezTo>
                  <a:pt x="396306" y="129546"/>
                  <a:pt x="837071" y="2546"/>
                  <a:pt x="1103522" y="56"/>
                </a:cubicBezTo>
                <a:cubicBezTo>
                  <a:pt x="1369973" y="-2434"/>
                  <a:pt x="1618992" y="77252"/>
                  <a:pt x="1820698" y="179350"/>
                </a:cubicBezTo>
                <a:cubicBezTo>
                  <a:pt x="2022404" y="281448"/>
                  <a:pt x="2229090" y="430860"/>
                  <a:pt x="2313757" y="612644"/>
                </a:cubicBezTo>
                <a:cubicBezTo>
                  <a:pt x="2398424" y="794428"/>
                  <a:pt x="2455698" y="1143056"/>
                  <a:pt x="2328698" y="1270056"/>
                </a:cubicBezTo>
                <a:cubicBezTo>
                  <a:pt x="2201698" y="1397056"/>
                  <a:pt x="1835639" y="1367174"/>
                  <a:pt x="1551757" y="1374644"/>
                </a:cubicBezTo>
                <a:cubicBezTo>
                  <a:pt x="1267875" y="1382115"/>
                  <a:pt x="812169" y="1354722"/>
                  <a:pt x="625404" y="1314879"/>
                </a:cubicBezTo>
                <a:cubicBezTo>
                  <a:pt x="438639" y="1275036"/>
                  <a:pt x="391326" y="1187879"/>
                  <a:pt x="431169" y="1135585"/>
                </a:cubicBezTo>
                <a:cubicBezTo>
                  <a:pt x="471012" y="1083291"/>
                  <a:pt x="727503" y="1038468"/>
                  <a:pt x="864463" y="1001115"/>
                </a:cubicBezTo>
                <a:cubicBezTo>
                  <a:pt x="1001423" y="963762"/>
                  <a:pt x="1297757" y="921429"/>
                  <a:pt x="1252933" y="911468"/>
                </a:cubicBezTo>
                <a:cubicBezTo>
                  <a:pt x="1208110" y="901507"/>
                  <a:pt x="797228" y="958781"/>
                  <a:pt x="595522" y="941350"/>
                </a:cubicBezTo>
                <a:cubicBezTo>
                  <a:pt x="393816" y="923919"/>
                  <a:pt x="132345" y="899016"/>
                  <a:pt x="42698" y="806879"/>
                </a:cubicBezTo>
                <a:cubicBezTo>
                  <a:pt x="-46949" y="714742"/>
                  <a:pt x="27757" y="490624"/>
                  <a:pt x="57639" y="388526"/>
                </a:cubicBezTo>
                <a:cubicBezTo>
                  <a:pt x="87521" y="286428"/>
                  <a:pt x="47678" y="259036"/>
                  <a:pt x="221992" y="194291"/>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6046448" y="2329718"/>
            <a:ext cx="1335064" cy="763150"/>
          </a:xfrm>
          <a:custGeom>
            <a:avLst/>
            <a:gdLst>
              <a:gd name="connsiteX0" fmla="*/ 34611 w 1335064"/>
              <a:gd name="connsiteY0" fmla="*/ 240164 h 763150"/>
              <a:gd name="connsiteX1" fmla="*/ 497787 w 1335064"/>
              <a:gd name="connsiteY1" fmla="*/ 16047 h 763150"/>
              <a:gd name="connsiteX2" fmla="*/ 901199 w 1335064"/>
              <a:gd name="connsiteY2" fmla="*/ 30988 h 763150"/>
              <a:gd name="connsiteX3" fmla="*/ 1244846 w 1335064"/>
              <a:gd name="connsiteY3" fmla="*/ 135576 h 763150"/>
              <a:gd name="connsiteX4" fmla="*/ 1334493 w 1335064"/>
              <a:gd name="connsiteY4" fmla="*/ 389576 h 763150"/>
              <a:gd name="connsiteX5" fmla="*/ 1259787 w 1335064"/>
              <a:gd name="connsiteY5" fmla="*/ 658517 h 763150"/>
              <a:gd name="connsiteX6" fmla="*/ 886258 w 1335064"/>
              <a:gd name="connsiteY6" fmla="*/ 733223 h 763150"/>
              <a:gd name="connsiteX7" fmla="*/ 482846 w 1335064"/>
              <a:gd name="connsiteY7" fmla="*/ 763106 h 763150"/>
              <a:gd name="connsiteX8" fmla="*/ 258728 w 1335064"/>
              <a:gd name="connsiteY8" fmla="*/ 733223 h 763150"/>
              <a:gd name="connsiteX9" fmla="*/ 647199 w 1335064"/>
              <a:gd name="connsiteY9" fmla="*/ 568870 h 763150"/>
              <a:gd name="connsiteX10" fmla="*/ 811552 w 1335064"/>
              <a:gd name="connsiteY10" fmla="*/ 509106 h 763150"/>
              <a:gd name="connsiteX11" fmla="*/ 348376 w 1335064"/>
              <a:gd name="connsiteY11" fmla="*/ 568870 h 763150"/>
              <a:gd name="connsiteX12" fmla="*/ 4728 w 1335064"/>
              <a:gd name="connsiteY12" fmla="*/ 479223 h 763150"/>
              <a:gd name="connsiteX13" fmla="*/ 139199 w 1335064"/>
              <a:gd name="connsiteY13" fmla="*/ 195341 h 76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5064" h="763150">
                <a:moveTo>
                  <a:pt x="34611" y="240164"/>
                </a:moveTo>
                <a:cubicBezTo>
                  <a:pt x="193983" y="145537"/>
                  <a:pt x="353356" y="50910"/>
                  <a:pt x="497787" y="16047"/>
                </a:cubicBezTo>
                <a:cubicBezTo>
                  <a:pt x="642218" y="-18816"/>
                  <a:pt x="776689" y="11067"/>
                  <a:pt x="901199" y="30988"/>
                </a:cubicBezTo>
                <a:cubicBezTo>
                  <a:pt x="1025709" y="50909"/>
                  <a:pt x="1172630" y="75811"/>
                  <a:pt x="1244846" y="135576"/>
                </a:cubicBezTo>
                <a:cubicBezTo>
                  <a:pt x="1317062" y="195341"/>
                  <a:pt x="1332003" y="302419"/>
                  <a:pt x="1334493" y="389576"/>
                </a:cubicBezTo>
                <a:cubicBezTo>
                  <a:pt x="1336983" y="476733"/>
                  <a:pt x="1334493" y="601243"/>
                  <a:pt x="1259787" y="658517"/>
                </a:cubicBezTo>
                <a:cubicBezTo>
                  <a:pt x="1185081" y="715791"/>
                  <a:pt x="1015748" y="715792"/>
                  <a:pt x="886258" y="733223"/>
                </a:cubicBezTo>
                <a:cubicBezTo>
                  <a:pt x="756768" y="750654"/>
                  <a:pt x="587434" y="763106"/>
                  <a:pt x="482846" y="763106"/>
                </a:cubicBezTo>
                <a:cubicBezTo>
                  <a:pt x="378258" y="763106"/>
                  <a:pt x="231336" y="765596"/>
                  <a:pt x="258728" y="733223"/>
                </a:cubicBezTo>
                <a:cubicBezTo>
                  <a:pt x="286120" y="700850"/>
                  <a:pt x="555062" y="606223"/>
                  <a:pt x="647199" y="568870"/>
                </a:cubicBezTo>
                <a:cubicBezTo>
                  <a:pt x="739336" y="531517"/>
                  <a:pt x="861356" y="509106"/>
                  <a:pt x="811552" y="509106"/>
                </a:cubicBezTo>
                <a:cubicBezTo>
                  <a:pt x="761748" y="509106"/>
                  <a:pt x="482847" y="573850"/>
                  <a:pt x="348376" y="568870"/>
                </a:cubicBezTo>
                <a:cubicBezTo>
                  <a:pt x="213905" y="563890"/>
                  <a:pt x="39591" y="541478"/>
                  <a:pt x="4728" y="479223"/>
                </a:cubicBezTo>
                <a:cubicBezTo>
                  <a:pt x="-30135" y="416968"/>
                  <a:pt x="139199" y="195341"/>
                  <a:pt x="139199" y="195341"/>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10" name="TextBox 9"/>
          <p:cNvSpPr txBox="1"/>
          <p:nvPr/>
        </p:nvSpPr>
        <p:spPr>
          <a:xfrm>
            <a:off x="573742" y="1175437"/>
            <a:ext cx="7999506" cy="369332"/>
          </a:xfrm>
          <a:prstGeom prst="rect">
            <a:avLst/>
          </a:prstGeom>
          <a:noFill/>
        </p:spPr>
        <p:txBody>
          <a:bodyPr wrap="square" rtlCol="0">
            <a:spAutoFit/>
          </a:bodyPr>
          <a:lstStyle/>
          <a:p>
            <a:pPr algn="ctr"/>
            <a:r>
              <a:rPr lang="en-US" dirty="0"/>
              <a:t>Purpose1: compensate individual differences in brain shape for the group analysis</a:t>
            </a:r>
          </a:p>
        </p:txBody>
      </p:sp>
    </p:spTree>
    <p:extLst>
      <p:ext uri="{BB962C8B-B14F-4D97-AF65-F5344CB8AC3E}">
        <p14:creationId xmlns:p14="http://schemas.microsoft.com/office/powerpoint/2010/main" val="49366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Templates &amp; coordinate systems</a:t>
            </a:r>
          </a:p>
        </p:txBody>
      </p:sp>
      <p:pic>
        <p:nvPicPr>
          <p:cNvPr id="8" name="Content Placeholder 7"/>
          <p:cNvPicPr>
            <a:picLocks noGrp="1" noChangeAspect="1"/>
          </p:cNvPicPr>
          <p:nvPr>
            <p:ph idx="1"/>
          </p:nvPr>
        </p:nvPicPr>
        <p:blipFill>
          <a:blip r:embed="rId2"/>
          <a:srcRect t="-8077" b="-8077"/>
          <a:stretch>
            <a:fillRect/>
          </a:stretch>
        </p:blipFill>
        <p:spPr>
          <a:prstGeom prst="rect">
            <a:avLst/>
          </a:prstGeom>
        </p:spPr>
      </p:pic>
      <p:sp>
        <p:nvSpPr>
          <p:cNvPr id="12" name="Text Placeholder 11"/>
          <p:cNvSpPr>
            <a:spLocks noGrp="1"/>
          </p:cNvSpPr>
          <p:nvPr>
            <p:ph type="body" sz="quarter" idx="13"/>
          </p:nvPr>
        </p:nvSpPr>
        <p:spPr>
          <a:xfrm>
            <a:off x="457200" y="1612900"/>
            <a:ext cx="3920565" cy="482600"/>
          </a:xfrm>
        </p:spPr>
        <p:txBody>
          <a:bodyPr>
            <a:normAutofit fontScale="92500" lnSpcReduction="20000"/>
          </a:bodyPr>
          <a:lstStyle/>
          <a:p>
            <a:pPr marL="0" indent="0" algn="ctr">
              <a:buNone/>
            </a:pPr>
            <a:r>
              <a:rPr lang="en-US" dirty="0" err="1"/>
              <a:t>Talairach</a:t>
            </a:r>
            <a:endParaRPr lang="en-US" dirty="0"/>
          </a:p>
        </p:txBody>
      </p:sp>
      <p:sp>
        <p:nvSpPr>
          <p:cNvPr id="7" name="Rectangle 6"/>
          <p:cNvSpPr/>
          <p:nvPr/>
        </p:nvSpPr>
        <p:spPr>
          <a:xfrm>
            <a:off x="4249271" y="5972274"/>
            <a:ext cx="4437529" cy="307777"/>
          </a:xfrm>
          <a:prstGeom prst="rect">
            <a:avLst/>
          </a:prstGeom>
        </p:spPr>
        <p:txBody>
          <a:bodyPr wrap="square">
            <a:spAutoFit/>
          </a:bodyPr>
          <a:lstStyle/>
          <a:p>
            <a:r>
              <a:rPr lang="en-US" sz="1400" dirty="0"/>
              <a:t>http://</a:t>
            </a:r>
            <a:r>
              <a:rPr lang="en-US" sz="1400" dirty="0" err="1"/>
              <a:t>imaging.mrc-cbu.cam.ac.uk</a:t>
            </a:r>
            <a:r>
              <a:rPr lang="en-US" sz="1400" dirty="0"/>
              <a:t>/imaging/</a:t>
            </a:r>
            <a:r>
              <a:rPr lang="en-US" sz="1400" dirty="0" err="1"/>
              <a:t>MniTalairach</a:t>
            </a:r>
            <a:endParaRPr lang="en-US" sz="1400" dirty="0"/>
          </a:p>
        </p:txBody>
      </p:sp>
      <p:sp>
        <p:nvSpPr>
          <p:cNvPr id="13" name="Text Placeholder 11"/>
          <p:cNvSpPr txBox="1">
            <a:spLocks/>
          </p:cNvSpPr>
          <p:nvPr/>
        </p:nvSpPr>
        <p:spPr>
          <a:xfrm>
            <a:off x="4601880" y="1612900"/>
            <a:ext cx="3920565" cy="48260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a:t>MNI</a:t>
            </a:r>
          </a:p>
        </p:txBody>
      </p:sp>
      <p:sp>
        <p:nvSpPr>
          <p:cNvPr id="15" name="TextBox 14"/>
          <p:cNvSpPr txBox="1"/>
          <p:nvPr/>
        </p:nvSpPr>
        <p:spPr>
          <a:xfrm>
            <a:off x="573742" y="1175437"/>
            <a:ext cx="7999506" cy="369332"/>
          </a:xfrm>
          <a:prstGeom prst="rect">
            <a:avLst/>
          </a:prstGeom>
          <a:noFill/>
        </p:spPr>
        <p:txBody>
          <a:bodyPr wrap="square" rtlCol="0">
            <a:spAutoFit/>
          </a:bodyPr>
          <a:lstStyle/>
          <a:p>
            <a:pPr algn="ctr"/>
            <a:r>
              <a:rPr lang="en-US" dirty="0"/>
              <a:t>Purpose2: Unified </a:t>
            </a:r>
            <a:r>
              <a:rPr lang="en-US"/>
              <a:t>coordinate system</a:t>
            </a:r>
            <a:endParaRPr lang="en-US" dirty="0"/>
          </a:p>
        </p:txBody>
      </p:sp>
    </p:spTree>
    <p:extLst>
      <p:ext uri="{BB962C8B-B14F-4D97-AF65-F5344CB8AC3E}">
        <p14:creationId xmlns:p14="http://schemas.microsoft.com/office/powerpoint/2010/main" val="1318805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12"/>
          <p:cNvSpPr/>
          <p:nvPr/>
        </p:nvSpPr>
        <p:spPr>
          <a:xfrm>
            <a:off x="3307043" y="2786804"/>
            <a:ext cx="2148688" cy="1198588"/>
          </a:xfrm>
          <a:custGeom>
            <a:avLst/>
            <a:gdLst>
              <a:gd name="connsiteX0" fmla="*/ 2183838 w 2397850"/>
              <a:gd name="connsiteY0" fmla="*/ 297166 h 1355165"/>
              <a:gd name="connsiteX1" fmla="*/ 2270278 w 2397850"/>
              <a:gd name="connsiteY1" fmla="*/ 406880 h 1355165"/>
              <a:gd name="connsiteX2" fmla="*/ 2330122 w 2397850"/>
              <a:gd name="connsiteY2" fmla="*/ 503296 h 1355165"/>
              <a:gd name="connsiteX3" fmla="*/ 2370017 w 2397850"/>
              <a:gd name="connsiteY3" fmla="*/ 629634 h 1355165"/>
              <a:gd name="connsiteX4" fmla="*/ 2389965 w 2397850"/>
              <a:gd name="connsiteY4" fmla="*/ 759297 h 1355165"/>
              <a:gd name="connsiteX5" fmla="*/ 2396615 w 2397850"/>
              <a:gd name="connsiteY5" fmla="*/ 888960 h 1355165"/>
              <a:gd name="connsiteX6" fmla="*/ 2366693 w 2397850"/>
              <a:gd name="connsiteY6" fmla="*/ 1101740 h 1355165"/>
              <a:gd name="connsiteX7" fmla="*/ 2280252 w 2397850"/>
              <a:gd name="connsiteY7" fmla="*/ 1234728 h 1355165"/>
              <a:gd name="connsiteX8" fmla="*/ 2100722 w 2397850"/>
              <a:gd name="connsiteY8" fmla="*/ 1291247 h 1355165"/>
              <a:gd name="connsiteX9" fmla="*/ 1788206 w 2397850"/>
              <a:gd name="connsiteY9" fmla="*/ 1324494 h 1355165"/>
              <a:gd name="connsiteX10" fmla="*/ 1359328 w 2397850"/>
              <a:gd name="connsiteY10" fmla="*/ 1341118 h 1355165"/>
              <a:gd name="connsiteX11" fmla="*/ 973670 w 2397850"/>
              <a:gd name="connsiteY11" fmla="*/ 1354416 h 1355165"/>
              <a:gd name="connsiteX12" fmla="*/ 578038 w 2397850"/>
              <a:gd name="connsiteY12" fmla="*/ 1317845 h 1355165"/>
              <a:gd name="connsiteX13" fmla="*/ 428429 w 2397850"/>
              <a:gd name="connsiteY13" fmla="*/ 1244702 h 1355165"/>
              <a:gd name="connsiteX14" fmla="*/ 571388 w 2397850"/>
              <a:gd name="connsiteY14" fmla="*/ 1168234 h 1355165"/>
              <a:gd name="connsiteX15" fmla="*/ 840684 w 2397850"/>
              <a:gd name="connsiteY15" fmla="*/ 1078467 h 1355165"/>
              <a:gd name="connsiteX16" fmla="*/ 1139902 w 2397850"/>
              <a:gd name="connsiteY16" fmla="*/ 975402 h 1355165"/>
              <a:gd name="connsiteX17" fmla="*/ 1479015 w 2397850"/>
              <a:gd name="connsiteY17" fmla="*/ 878986 h 1355165"/>
              <a:gd name="connsiteX18" fmla="*/ 930449 w 2397850"/>
              <a:gd name="connsiteY18" fmla="*/ 945480 h 1355165"/>
              <a:gd name="connsiteX19" fmla="*/ 770867 w 2397850"/>
              <a:gd name="connsiteY19" fmla="*/ 972077 h 1355165"/>
              <a:gd name="connsiteX20" fmla="*/ 448377 w 2397850"/>
              <a:gd name="connsiteY20" fmla="*/ 955454 h 1355165"/>
              <a:gd name="connsiteX21" fmla="*/ 149160 w 2397850"/>
              <a:gd name="connsiteY21" fmla="*/ 898934 h 1355165"/>
              <a:gd name="connsiteX22" fmla="*/ 2875 w 2397850"/>
              <a:gd name="connsiteY22" fmla="*/ 792544 h 1355165"/>
              <a:gd name="connsiteX23" fmla="*/ 59394 w 2397850"/>
              <a:gd name="connsiteY23" fmla="*/ 543193 h 1355165"/>
              <a:gd name="connsiteX24" fmla="*/ 149160 w 2397850"/>
              <a:gd name="connsiteY24" fmla="*/ 363659 h 1355165"/>
              <a:gd name="connsiteX25" fmla="*/ 381884 w 2397850"/>
              <a:gd name="connsiteY25" fmla="*/ 187451 h 1355165"/>
              <a:gd name="connsiteX26" fmla="*/ 1119954 w 2397850"/>
              <a:gd name="connsiteY26" fmla="*/ 4593 h 1355165"/>
              <a:gd name="connsiteX27" fmla="*/ 1608675 w 2397850"/>
              <a:gd name="connsiteY27" fmla="*/ 64438 h 1355165"/>
              <a:gd name="connsiteX28" fmla="*/ 1937815 w 2397850"/>
              <a:gd name="connsiteY28" fmla="*/ 167503 h 1355165"/>
              <a:gd name="connsiteX29" fmla="*/ 2114020 w 2397850"/>
              <a:gd name="connsiteY29" fmla="*/ 253945 h 1355165"/>
              <a:gd name="connsiteX30" fmla="*/ 2183838 w 2397850"/>
              <a:gd name="connsiteY30" fmla="*/ 297166 h 135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7850" h="1355165">
                <a:moveTo>
                  <a:pt x="2183838" y="297166"/>
                </a:moveTo>
                <a:cubicBezTo>
                  <a:pt x="2209881" y="322655"/>
                  <a:pt x="2245897" y="372525"/>
                  <a:pt x="2270278" y="406880"/>
                </a:cubicBezTo>
                <a:cubicBezTo>
                  <a:pt x="2294659" y="441235"/>
                  <a:pt x="2313499" y="466170"/>
                  <a:pt x="2330122" y="503296"/>
                </a:cubicBezTo>
                <a:cubicBezTo>
                  <a:pt x="2346745" y="540422"/>
                  <a:pt x="2360043" y="586967"/>
                  <a:pt x="2370017" y="629634"/>
                </a:cubicBezTo>
                <a:cubicBezTo>
                  <a:pt x="2379991" y="672301"/>
                  <a:pt x="2385532" y="716076"/>
                  <a:pt x="2389965" y="759297"/>
                </a:cubicBezTo>
                <a:cubicBezTo>
                  <a:pt x="2394398" y="802518"/>
                  <a:pt x="2400494" y="831886"/>
                  <a:pt x="2396615" y="888960"/>
                </a:cubicBezTo>
                <a:cubicBezTo>
                  <a:pt x="2392736" y="946034"/>
                  <a:pt x="2386087" y="1044112"/>
                  <a:pt x="2366693" y="1101740"/>
                </a:cubicBezTo>
                <a:cubicBezTo>
                  <a:pt x="2347299" y="1159368"/>
                  <a:pt x="2324580" y="1203144"/>
                  <a:pt x="2280252" y="1234728"/>
                </a:cubicBezTo>
                <a:cubicBezTo>
                  <a:pt x="2235924" y="1266312"/>
                  <a:pt x="2182730" y="1276286"/>
                  <a:pt x="2100722" y="1291247"/>
                </a:cubicBezTo>
                <a:cubicBezTo>
                  <a:pt x="2018714" y="1306208"/>
                  <a:pt x="1911771" y="1316182"/>
                  <a:pt x="1788206" y="1324494"/>
                </a:cubicBezTo>
                <a:cubicBezTo>
                  <a:pt x="1664641" y="1332806"/>
                  <a:pt x="1359328" y="1341118"/>
                  <a:pt x="1359328" y="1341118"/>
                </a:cubicBezTo>
                <a:cubicBezTo>
                  <a:pt x="1223572" y="1346105"/>
                  <a:pt x="1103885" y="1358295"/>
                  <a:pt x="973670" y="1354416"/>
                </a:cubicBezTo>
                <a:cubicBezTo>
                  <a:pt x="843455" y="1350537"/>
                  <a:pt x="668911" y="1336131"/>
                  <a:pt x="578038" y="1317845"/>
                </a:cubicBezTo>
                <a:cubicBezTo>
                  <a:pt x="487164" y="1299559"/>
                  <a:pt x="429537" y="1269637"/>
                  <a:pt x="428429" y="1244702"/>
                </a:cubicBezTo>
                <a:cubicBezTo>
                  <a:pt x="427321" y="1219767"/>
                  <a:pt x="502679" y="1195940"/>
                  <a:pt x="571388" y="1168234"/>
                </a:cubicBezTo>
                <a:cubicBezTo>
                  <a:pt x="640097" y="1140528"/>
                  <a:pt x="840684" y="1078467"/>
                  <a:pt x="840684" y="1078467"/>
                </a:cubicBezTo>
                <a:cubicBezTo>
                  <a:pt x="935436" y="1046328"/>
                  <a:pt x="1033514" y="1008649"/>
                  <a:pt x="1139902" y="975402"/>
                </a:cubicBezTo>
                <a:cubicBezTo>
                  <a:pt x="1246290" y="942155"/>
                  <a:pt x="1513924" y="883973"/>
                  <a:pt x="1479015" y="878986"/>
                </a:cubicBezTo>
                <a:cubicBezTo>
                  <a:pt x="1444106" y="873999"/>
                  <a:pt x="1048474" y="929965"/>
                  <a:pt x="930449" y="945480"/>
                </a:cubicBezTo>
                <a:cubicBezTo>
                  <a:pt x="812424" y="960995"/>
                  <a:pt x="851212" y="970415"/>
                  <a:pt x="770867" y="972077"/>
                </a:cubicBezTo>
                <a:cubicBezTo>
                  <a:pt x="690522" y="973739"/>
                  <a:pt x="551995" y="967645"/>
                  <a:pt x="448377" y="955454"/>
                </a:cubicBezTo>
                <a:cubicBezTo>
                  <a:pt x="344759" y="943263"/>
                  <a:pt x="223410" y="926086"/>
                  <a:pt x="149160" y="898934"/>
                </a:cubicBezTo>
                <a:cubicBezTo>
                  <a:pt x="74910" y="871782"/>
                  <a:pt x="17836" y="851834"/>
                  <a:pt x="2875" y="792544"/>
                </a:cubicBezTo>
                <a:cubicBezTo>
                  <a:pt x="-12086" y="733254"/>
                  <a:pt x="35013" y="614674"/>
                  <a:pt x="59394" y="543193"/>
                </a:cubicBezTo>
                <a:cubicBezTo>
                  <a:pt x="83775" y="471712"/>
                  <a:pt x="95412" y="422949"/>
                  <a:pt x="149160" y="363659"/>
                </a:cubicBezTo>
                <a:cubicBezTo>
                  <a:pt x="202908" y="304369"/>
                  <a:pt x="220085" y="247295"/>
                  <a:pt x="381884" y="187451"/>
                </a:cubicBezTo>
                <a:cubicBezTo>
                  <a:pt x="543683" y="127607"/>
                  <a:pt x="915489" y="25095"/>
                  <a:pt x="1119954" y="4593"/>
                </a:cubicBezTo>
                <a:cubicBezTo>
                  <a:pt x="1324419" y="-15909"/>
                  <a:pt x="1472365" y="37286"/>
                  <a:pt x="1608675" y="64438"/>
                </a:cubicBezTo>
                <a:cubicBezTo>
                  <a:pt x="1744985" y="91590"/>
                  <a:pt x="1853591" y="135919"/>
                  <a:pt x="1937815" y="167503"/>
                </a:cubicBezTo>
                <a:cubicBezTo>
                  <a:pt x="2022039" y="199087"/>
                  <a:pt x="2071354" y="230672"/>
                  <a:pt x="2114020" y="253945"/>
                </a:cubicBezTo>
                <a:cubicBezTo>
                  <a:pt x="2156686" y="277218"/>
                  <a:pt x="2157795" y="271677"/>
                  <a:pt x="2183838" y="297166"/>
                </a:cubicBezTo>
                <a:close/>
              </a:path>
            </a:pathLst>
          </a:cu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a:t>Template</a:t>
            </a:r>
          </a:p>
        </p:txBody>
      </p:sp>
      <p:sp>
        <p:nvSpPr>
          <p:cNvPr id="5" name="Title 4"/>
          <p:cNvSpPr>
            <a:spLocks noGrp="1"/>
          </p:cNvSpPr>
          <p:nvPr>
            <p:ph type="title"/>
          </p:nvPr>
        </p:nvSpPr>
        <p:spPr/>
        <p:txBody>
          <a:bodyPr/>
          <a:lstStyle/>
          <a:p>
            <a:r>
              <a:rPr lang="en-US" dirty="0"/>
              <a:t>Rigid transform</a:t>
            </a:r>
          </a:p>
        </p:txBody>
      </p:sp>
      <p:sp>
        <p:nvSpPr>
          <p:cNvPr id="6" name="Freeform 5"/>
          <p:cNvSpPr/>
          <p:nvPr/>
        </p:nvSpPr>
        <p:spPr>
          <a:xfrm>
            <a:off x="3169084" y="2689356"/>
            <a:ext cx="2402823" cy="1375873"/>
          </a:xfrm>
          <a:custGeom>
            <a:avLst/>
            <a:gdLst>
              <a:gd name="connsiteX0" fmla="*/ 221992 w 2402823"/>
              <a:gd name="connsiteY0" fmla="*/ 194291 h 1375873"/>
              <a:gd name="connsiteX1" fmla="*/ 1103522 w 2402823"/>
              <a:gd name="connsiteY1" fmla="*/ 56 h 1375873"/>
              <a:gd name="connsiteX2" fmla="*/ 1820698 w 2402823"/>
              <a:gd name="connsiteY2" fmla="*/ 179350 h 1375873"/>
              <a:gd name="connsiteX3" fmla="*/ 2313757 w 2402823"/>
              <a:gd name="connsiteY3" fmla="*/ 612644 h 1375873"/>
              <a:gd name="connsiteX4" fmla="*/ 2328698 w 2402823"/>
              <a:gd name="connsiteY4" fmla="*/ 1270056 h 1375873"/>
              <a:gd name="connsiteX5" fmla="*/ 1551757 w 2402823"/>
              <a:gd name="connsiteY5" fmla="*/ 1374644 h 1375873"/>
              <a:gd name="connsiteX6" fmla="*/ 625404 w 2402823"/>
              <a:gd name="connsiteY6" fmla="*/ 1314879 h 1375873"/>
              <a:gd name="connsiteX7" fmla="*/ 431169 w 2402823"/>
              <a:gd name="connsiteY7" fmla="*/ 1135585 h 1375873"/>
              <a:gd name="connsiteX8" fmla="*/ 864463 w 2402823"/>
              <a:gd name="connsiteY8" fmla="*/ 1001115 h 1375873"/>
              <a:gd name="connsiteX9" fmla="*/ 1252933 w 2402823"/>
              <a:gd name="connsiteY9" fmla="*/ 911468 h 1375873"/>
              <a:gd name="connsiteX10" fmla="*/ 595522 w 2402823"/>
              <a:gd name="connsiteY10" fmla="*/ 941350 h 1375873"/>
              <a:gd name="connsiteX11" fmla="*/ 42698 w 2402823"/>
              <a:gd name="connsiteY11" fmla="*/ 806879 h 1375873"/>
              <a:gd name="connsiteX12" fmla="*/ 57639 w 2402823"/>
              <a:gd name="connsiteY12" fmla="*/ 388526 h 1375873"/>
              <a:gd name="connsiteX13" fmla="*/ 221992 w 2402823"/>
              <a:gd name="connsiteY13" fmla="*/ 194291 h 137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2823" h="1375873">
                <a:moveTo>
                  <a:pt x="221992" y="194291"/>
                </a:moveTo>
                <a:cubicBezTo>
                  <a:pt x="396306" y="129546"/>
                  <a:pt x="837071" y="2546"/>
                  <a:pt x="1103522" y="56"/>
                </a:cubicBezTo>
                <a:cubicBezTo>
                  <a:pt x="1369973" y="-2434"/>
                  <a:pt x="1618992" y="77252"/>
                  <a:pt x="1820698" y="179350"/>
                </a:cubicBezTo>
                <a:cubicBezTo>
                  <a:pt x="2022404" y="281448"/>
                  <a:pt x="2229090" y="430860"/>
                  <a:pt x="2313757" y="612644"/>
                </a:cubicBezTo>
                <a:cubicBezTo>
                  <a:pt x="2398424" y="794428"/>
                  <a:pt x="2455698" y="1143056"/>
                  <a:pt x="2328698" y="1270056"/>
                </a:cubicBezTo>
                <a:cubicBezTo>
                  <a:pt x="2201698" y="1397056"/>
                  <a:pt x="1835639" y="1367174"/>
                  <a:pt x="1551757" y="1374644"/>
                </a:cubicBezTo>
                <a:cubicBezTo>
                  <a:pt x="1267875" y="1382115"/>
                  <a:pt x="812169" y="1354722"/>
                  <a:pt x="625404" y="1314879"/>
                </a:cubicBezTo>
                <a:cubicBezTo>
                  <a:pt x="438639" y="1275036"/>
                  <a:pt x="391326" y="1187879"/>
                  <a:pt x="431169" y="1135585"/>
                </a:cubicBezTo>
                <a:cubicBezTo>
                  <a:pt x="471012" y="1083291"/>
                  <a:pt x="727503" y="1038468"/>
                  <a:pt x="864463" y="1001115"/>
                </a:cubicBezTo>
                <a:cubicBezTo>
                  <a:pt x="1001423" y="963762"/>
                  <a:pt x="1297757" y="921429"/>
                  <a:pt x="1252933" y="911468"/>
                </a:cubicBezTo>
                <a:cubicBezTo>
                  <a:pt x="1208110" y="901507"/>
                  <a:pt x="797228" y="958781"/>
                  <a:pt x="595522" y="941350"/>
                </a:cubicBezTo>
                <a:cubicBezTo>
                  <a:pt x="393816" y="923919"/>
                  <a:pt x="132345" y="899016"/>
                  <a:pt x="42698" y="806879"/>
                </a:cubicBezTo>
                <a:cubicBezTo>
                  <a:pt x="-46949" y="714742"/>
                  <a:pt x="27757" y="490624"/>
                  <a:pt x="57639" y="388526"/>
                </a:cubicBezTo>
                <a:cubicBezTo>
                  <a:pt x="87521" y="286428"/>
                  <a:pt x="47678" y="259036"/>
                  <a:pt x="221992" y="194291"/>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reeform 6"/>
          <p:cNvSpPr/>
          <p:nvPr/>
        </p:nvSpPr>
        <p:spPr>
          <a:xfrm>
            <a:off x="3759877" y="3076777"/>
            <a:ext cx="1335064" cy="763150"/>
          </a:xfrm>
          <a:custGeom>
            <a:avLst/>
            <a:gdLst>
              <a:gd name="connsiteX0" fmla="*/ 34611 w 1335064"/>
              <a:gd name="connsiteY0" fmla="*/ 240164 h 763150"/>
              <a:gd name="connsiteX1" fmla="*/ 497787 w 1335064"/>
              <a:gd name="connsiteY1" fmla="*/ 16047 h 763150"/>
              <a:gd name="connsiteX2" fmla="*/ 901199 w 1335064"/>
              <a:gd name="connsiteY2" fmla="*/ 30988 h 763150"/>
              <a:gd name="connsiteX3" fmla="*/ 1244846 w 1335064"/>
              <a:gd name="connsiteY3" fmla="*/ 135576 h 763150"/>
              <a:gd name="connsiteX4" fmla="*/ 1334493 w 1335064"/>
              <a:gd name="connsiteY4" fmla="*/ 389576 h 763150"/>
              <a:gd name="connsiteX5" fmla="*/ 1259787 w 1335064"/>
              <a:gd name="connsiteY5" fmla="*/ 658517 h 763150"/>
              <a:gd name="connsiteX6" fmla="*/ 886258 w 1335064"/>
              <a:gd name="connsiteY6" fmla="*/ 733223 h 763150"/>
              <a:gd name="connsiteX7" fmla="*/ 482846 w 1335064"/>
              <a:gd name="connsiteY7" fmla="*/ 763106 h 763150"/>
              <a:gd name="connsiteX8" fmla="*/ 258728 w 1335064"/>
              <a:gd name="connsiteY8" fmla="*/ 733223 h 763150"/>
              <a:gd name="connsiteX9" fmla="*/ 647199 w 1335064"/>
              <a:gd name="connsiteY9" fmla="*/ 568870 h 763150"/>
              <a:gd name="connsiteX10" fmla="*/ 811552 w 1335064"/>
              <a:gd name="connsiteY10" fmla="*/ 509106 h 763150"/>
              <a:gd name="connsiteX11" fmla="*/ 348376 w 1335064"/>
              <a:gd name="connsiteY11" fmla="*/ 568870 h 763150"/>
              <a:gd name="connsiteX12" fmla="*/ 4728 w 1335064"/>
              <a:gd name="connsiteY12" fmla="*/ 479223 h 763150"/>
              <a:gd name="connsiteX13" fmla="*/ 139199 w 1335064"/>
              <a:gd name="connsiteY13" fmla="*/ 195341 h 76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5064" h="763150">
                <a:moveTo>
                  <a:pt x="34611" y="240164"/>
                </a:moveTo>
                <a:cubicBezTo>
                  <a:pt x="193983" y="145537"/>
                  <a:pt x="353356" y="50910"/>
                  <a:pt x="497787" y="16047"/>
                </a:cubicBezTo>
                <a:cubicBezTo>
                  <a:pt x="642218" y="-18816"/>
                  <a:pt x="776689" y="11067"/>
                  <a:pt x="901199" y="30988"/>
                </a:cubicBezTo>
                <a:cubicBezTo>
                  <a:pt x="1025709" y="50909"/>
                  <a:pt x="1172630" y="75811"/>
                  <a:pt x="1244846" y="135576"/>
                </a:cubicBezTo>
                <a:cubicBezTo>
                  <a:pt x="1317062" y="195341"/>
                  <a:pt x="1332003" y="302419"/>
                  <a:pt x="1334493" y="389576"/>
                </a:cubicBezTo>
                <a:cubicBezTo>
                  <a:pt x="1336983" y="476733"/>
                  <a:pt x="1334493" y="601243"/>
                  <a:pt x="1259787" y="658517"/>
                </a:cubicBezTo>
                <a:cubicBezTo>
                  <a:pt x="1185081" y="715791"/>
                  <a:pt x="1015748" y="715792"/>
                  <a:pt x="886258" y="733223"/>
                </a:cubicBezTo>
                <a:cubicBezTo>
                  <a:pt x="756768" y="750654"/>
                  <a:pt x="587434" y="763106"/>
                  <a:pt x="482846" y="763106"/>
                </a:cubicBezTo>
                <a:cubicBezTo>
                  <a:pt x="378258" y="763106"/>
                  <a:pt x="231336" y="765596"/>
                  <a:pt x="258728" y="733223"/>
                </a:cubicBezTo>
                <a:cubicBezTo>
                  <a:pt x="286120" y="700850"/>
                  <a:pt x="555062" y="606223"/>
                  <a:pt x="647199" y="568870"/>
                </a:cubicBezTo>
                <a:cubicBezTo>
                  <a:pt x="739336" y="531517"/>
                  <a:pt x="861356" y="509106"/>
                  <a:pt x="811552" y="509106"/>
                </a:cubicBezTo>
                <a:cubicBezTo>
                  <a:pt x="761748" y="509106"/>
                  <a:pt x="482847" y="573850"/>
                  <a:pt x="348376" y="568870"/>
                </a:cubicBezTo>
                <a:cubicBezTo>
                  <a:pt x="213905" y="563890"/>
                  <a:pt x="39591" y="541478"/>
                  <a:pt x="4728" y="479223"/>
                </a:cubicBezTo>
                <a:cubicBezTo>
                  <a:pt x="-30135" y="416968"/>
                  <a:pt x="139199" y="195341"/>
                  <a:pt x="139199" y="195341"/>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8" name="Picture 7"/>
          <p:cNvPicPr>
            <a:picLocks noChangeAspect="1"/>
          </p:cNvPicPr>
          <p:nvPr/>
        </p:nvPicPr>
        <p:blipFill rotWithShape="1">
          <a:blip r:embed="rId3"/>
          <a:srcRect t="-1" b="46776"/>
          <a:stretch/>
        </p:blipFill>
        <p:spPr>
          <a:xfrm>
            <a:off x="6083300" y="3704491"/>
            <a:ext cx="3060700" cy="1683124"/>
          </a:xfrm>
          <a:prstGeom prst="rect">
            <a:avLst/>
          </a:prstGeom>
        </p:spPr>
      </p:pic>
      <p:sp>
        <p:nvSpPr>
          <p:cNvPr id="9" name="TextBox 8"/>
          <p:cNvSpPr txBox="1"/>
          <p:nvPr/>
        </p:nvSpPr>
        <p:spPr>
          <a:xfrm>
            <a:off x="6086942" y="3120087"/>
            <a:ext cx="2806327" cy="369332"/>
          </a:xfrm>
          <a:prstGeom prst="rect">
            <a:avLst/>
          </a:prstGeom>
          <a:noFill/>
        </p:spPr>
        <p:txBody>
          <a:bodyPr wrap="none" rtlCol="0">
            <a:spAutoFit/>
          </a:bodyPr>
          <a:lstStyle/>
          <a:p>
            <a:r>
              <a:rPr lang="en-US" dirty="0"/>
              <a:t>6 parameter rigid transform</a:t>
            </a:r>
          </a:p>
        </p:txBody>
      </p:sp>
      <p:sp>
        <p:nvSpPr>
          <p:cNvPr id="3" name="TextBox 2"/>
          <p:cNvSpPr txBox="1"/>
          <p:nvPr/>
        </p:nvSpPr>
        <p:spPr>
          <a:xfrm>
            <a:off x="6397065" y="3460205"/>
            <a:ext cx="402674" cy="369332"/>
          </a:xfrm>
          <a:prstGeom prst="rect">
            <a:avLst/>
          </a:prstGeom>
          <a:noFill/>
        </p:spPr>
        <p:txBody>
          <a:bodyPr wrap="none" rtlCol="0">
            <a:spAutoFit/>
          </a:bodyPr>
          <a:lstStyle/>
          <a:p>
            <a:r>
              <a:rPr lang="en-US" dirty="0"/>
              <a:t>3x</a:t>
            </a:r>
          </a:p>
        </p:txBody>
      </p:sp>
      <p:sp>
        <p:nvSpPr>
          <p:cNvPr id="10" name="TextBox 9"/>
          <p:cNvSpPr txBox="1"/>
          <p:nvPr/>
        </p:nvSpPr>
        <p:spPr>
          <a:xfrm>
            <a:off x="8225865" y="3460205"/>
            <a:ext cx="402674" cy="369332"/>
          </a:xfrm>
          <a:prstGeom prst="rect">
            <a:avLst/>
          </a:prstGeom>
          <a:noFill/>
        </p:spPr>
        <p:txBody>
          <a:bodyPr wrap="none" rtlCol="0">
            <a:spAutoFit/>
          </a:bodyPr>
          <a:lstStyle/>
          <a:p>
            <a:r>
              <a:rPr lang="en-US" dirty="0"/>
              <a:t>3x</a:t>
            </a:r>
          </a:p>
        </p:txBody>
      </p:sp>
      <p:pic>
        <p:nvPicPr>
          <p:cNvPr id="4" name="Picture 3">
            <a:extLst>
              <a:ext uri="{FF2B5EF4-FFF2-40B4-BE49-F238E27FC236}">
                <a16:creationId xmlns:a16="http://schemas.microsoft.com/office/drawing/2014/main" id="{1CD617FF-407E-46A2-9B40-F3738BD32CCD}"/>
              </a:ext>
            </a:extLst>
          </p:cNvPr>
          <p:cNvPicPr>
            <a:picLocks noChangeAspect="1"/>
          </p:cNvPicPr>
          <p:nvPr/>
        </p:nvPicPr>
        <p:blipFill>
          <a:blip r:embed="rId4"/>
          <a:stretch>
            <a:fillRect/>
          </a:stretch>
        </p:blipFill>
        <p:spPr>
          <a:xfrm>
            <a:off x="0" y="5268432"/>
            <a:ext cx="2510354" cy="1589568"/>
          </a:xfrm>
          <a:prstGeom prst="rect">
            <a:avLst/>
          </a:prstGeom>
        </p:spPr>
      </p:pic>
    </p:spTree>
    <p:extLst>
      <p:ext uri="{BB962C8B-B14F-4D97-AF65-F5344CB8AC3E}">
        <p14:creationId xmlns:p14="http://schemas.microsoft.com/office/powerpoint/2010/main" val="231026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a:xfrm>
            <a:off x="3368307" y="2572040"/>
            <a:ext cx="2397850" cy="1355165"/>
          </a:xfrm>
          <a:custGeom>
            <a:avLst/>
            <a:gdLst>
              <a:gd name="connsiteX0" fmla="*/ 2183838 w 2397850"/>
              <a:gd name="connsiteY0" fmla="*/ 297166 h 1355165"/>
              <a:gd name="connsiteX1" fmla="*/ 2270278 w 2397850"/>
              <a:gd name="connsiteY1" fmla="*/ 406880 h 1355165"/>
              <a:gd name="connsiteX2" fmla="*/ 2330122 w 2397850"/>
              <a:gd name="connsiteY2" fmla="*/ 503296 h 1355165"/>
              <a:gd name="connsiteX3" fmla="*/ 2370017 w 2397850"/>
              <a:gd name="connsiteY3" fmla="*/ 629634 h 1355165"/>
              <a:gd name="connsiteX4" fmla="*/ 2389965 w 2397850"/>
              <a:gd name="connsiteY4" fmla="*/ 759297 h 1355165"/>
              <a:gd name="connsiteX5" fmla="*/ 2396615 w 2397850"/>
              <a:gd name="connsiteY5" fmla="*/ 888960 h 1355165"/>
              <a:gd name="connsiteX6" fmla="*/ 2366693 w 2397850"/>
              <a:gd name="connsiteY6" fmla="*/ 1101740 h 1355165"/>
              <a:gd name="connsiteX7" fmla="*/ 2280252 w 2397850"/>
              <a:gd name="connsiteY7" fmla="*/ 1234728 h 1355165"/>
              <a:gd name="connsiteX8" fmla="*/ 2100722 w 2397850"/>
              <a:gd name="connsiteY8" fmla="*/ 1291247 h 1355165"/>
              <a:gd name="connsiteX9" fmla="*/ 1788206 w 2397850"/>
              <a:gd name="connsiteY9" fmla="*/ 1324494 h 1355165"/>
              <a:gd name="connsiteX10" fmla="*/ 1359328 w 2397850"/>
              <a:gd name="connsiteY10" fmla="*/ 1341118 h 1355165"/>
              <a:gd name="connsiteX11" fmla="*/ 973670 w 2397850"/>
              <a:gd name="connsiteY11" fmla="*/ 1354416 h 1355165"/>
              <a:gd name="connsiteX12" fmla="*/ 578038 w 2397850"/>
              <a:gd name="connsiteY12" fmla="*/ 1317845 h 1355165"/>
              <a:gd name="connsiteX13" fmla="*/ 428429 w 2397850"/>
              <a:gd name="connsiteY13" fmla="*/ 1244702 h 1355165"/>
              <a:gd name="connsiteX14" fmla="*/ 571388 w 2397850"/>
              <a:gd name="connsiteY14" fmla="*/ 1168234 h 1355165"/>
              <a:gd name="connsiteX15" fmla="*/ 840684 w 2397850"/>
              <a:gd name="connsiteY15" fmla="*/ 1078467 h 1355165"/>
              <a:gd name="connsiteX16" fmla="*/ 1139902 w 2397850"/>
              <a:gd name="connsiteY16" fmla="*/ 975402 h 1355165"/>
              <a:gd name="connsiteX17" fmla="*/ 1479015 w 2397850"/>
              <a:gd name="connsiteY17" fmla="*/ 878986 h 1355165"/>
              <a:gd name="connsiteX18" fmla="*/ 930449 w 2397850"/>
              <a:gd name="connsiteY18" fmla="*/ 945480 h 1355165"/>
              <a:gd name="connsiteX19" fmla="*/ 770867 w 2397850"/>
              <a:gd name="connsiteY19" fmla="*/ 972077 h 1355165"/>
              <a:gd name="connsiteX20" fmla="*/ 448377 w 2397850"/>
              <a:gd name="connsiteY20" fmla="*/ 955454 h 1355165"/>
              <a:gd name="connsiteX21" fmla="*/ 149160 w 2397850"/>
              <a:gd name="connsiteY21" fmla="*/ 898934 h 1355165"/>
              <a:gd name="connsiteX22" fmla="*/ 2875 w 2397850"/>
              <a:gd name="connsiteY22" fmla="*/ 792544 h 1355165"/>
              <a:gd name="connsiteX23" fmla="*/ 59394 w 2397850"/>
              <a:gd name="connsiteY23" fmla="*/ 543193 h 1355165"/>
              <a:gd name="connsiteX24" fmla="*/ 149160 w 2397850"/>
              <a:gd name="connsiteY24" fmla="*/ 363659 h 1355165"/>
              <a:gd name="connsiteX25" fmla="*/ 381884 w 2397850"/>
              <a:gd name="connsiteY25" fmla="*/ 187451 h 1355165"/>
              <a:gd name="connsiteX26" fmla="*/ 1119954 w 2397850"/>
              <a:gd name="connsiteY26" fmla="*/ 4593 h 1355165"/>
              <a:gd name="connsiteX27" fmla="*/ 1608675 w 2397850"/>
              <a:gd name="connsiteY27" fmla="*/ 64438 h 1355165"/>
              <a:gd name="connsiteX28" fmla="*/ 1937815 w 2397850"/>
              <a:gd name="connsiteY28" fmla="*/ 167503 h 1355165"/>
              <a:gd name="connsiteX29" fmla="*/ 2114020 w 2397850"/>
              <a:gd name="connsiteY29" fmla="*/ 253945 h 1355165"/>
              <a:gd name="connsiteX30" fmla="*/ 2183838 w 2397850"/>
              <a:gd name="connsiteY30" fmla="*/ 297166 h 135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7850" h="1355165">
                <a:moveTo>
                  <a:pt x="2183838" y="297166"/>
                </a:moveTo>
                <a:cubicBezTo>
                  <a:pt x="2209881" y="322655"/>
                  <a:pt x="2245897" y="372525"/>
                  <a:pt x="2270278" y="406880"/>
                </a:cubicBezTo>
                <a:cubicBezTo>
                  <a:pt x="2294659" y="441235"/>
                  <a:pt x="2313499" y="466170"/>
                  <a:pt x="2330122" y="503296"/>
                </a:cubicBezTo>
                <a:cubicBezTo>
                  <a:pt x="2346745" y="540422"/>
                  <a:pt x="2360043" y="586967"/>
                  <a:pt x="2370017" y="629634"/>
                </a:cubicBezTo>
                <a:cubicBezTo>
                  <a:pt x="2379991" y="672301"/>
                  <a:pt x="2385532" y="716076"/>
                  <a:pt x="2389965" y="759297"/>
                </a:cubicBezTo>
                <a:cubicBezTo>
                  <a:pt x="2394398" y="802518"/>
                  <a:pt x="2400494" y="831886"/>
                  <a:pt x="2396615" y="888960"/>
                </a:cubicBezTo>
                <a:cubicBezTo>
                  <a:pt x="2392736" y="946034"/>
                  <a:pt x="2386087" y="1044112"/>
                  <a:pt x="2366693" y="1101740"/>
                </a:cubicBezTo>
                <a:cubicBezTo>
                  <a:pt x="2347299" y="1159368"/>
                  <a:pt x="2324580" y="1203144"/>
                  <a:pt x="2280252" y="1234728"/>
                </a:cubicBezTo>
                <a:cubicBezTo>
                  <a:pt x="2235924" y="1266312"/>
                  <a:pt x="2182730" y="1276286"/>
                  <a:pt x="2100722" y="1291247"/>
                </a:cubicBezTo>
                <a:cubicBezTo>
                  <a:pt x="2018714" y="1306208"/>
                  <a:pt x="1911771" y="1316182"/>
                  <a:pt x="1788206" y="1324494"/>
                </a:cubicBezTo>
                <a:cubicBezTo>
                  <a:pt x="1664641" y="1332806"/>
                  <a:pt x="1359328" y="1341118"/>
                  <a:pt x="1359328" y="1341118"/>
                </a:cubicBezTo>
                <a:cubicBezTo>
                  <a:pt x="1223572" y="1346105"/>
                  <a:pt x="1103885" y="1358295"/>
                  <a:pt x="973670" y="1354416"/>
                </a:cubicBezTo>
                <a:cubicBezTo>
                  <a:pt x="843455" y="1350537"/>
                  <a:pt x="668911" y="1336131"/>
                  <a:pt x="578038" y="1317845"/>
                </a:cubicBezTo>
                <a:cubicBezTo>
                  <a:pt x="487164" y="1299559"/>
                  <a:pt x="429537" y="1269637"/>
                  <a:pt x="428429" y="1244702"/>
                </a:cubicBezTo>
                <a:cubicBezTo>
                  <a:pt x="427321" y="1219767"/>
                  <a:pt x="502679" y="1195940"/>
                  <a:pt x="571388" y="1168234"/>
                </a:cubicBezTo>
                <a:cubicBezTo>
                  <a:pt x="640097" y="1140528"/>
                  <a:pt x="840684" y="1078467"/>
                  <a:pt x="840684" y="1078467"/>
                </a:cubicBezTo>
                <a:cubicBezTo>
                  <a:pt x="935436" y="1046328"/>
                  <a:pt x="1033514" y="1008649"/>
                  <a:pt x="1139902" y="975402"/>
                </a:cubicBezTo>
                <a:cubicBezTo>
                  <a:pt x="1246290" y="942155"/>
                  <a:pt x="1513924" y="883973"/>
                  <a:pt x="1479015" y="878986"/>
                </a:cubicBezTo>
                <a:cubicBezTo>
                  <a:pt x="1444106" y="873999"/>
                  <a:pt x="1048474" y="929965"/>
                  <a:pt x="930449" y="945480"/>
                </a:cubicBezTo>
                <a:cubicBezTo>
                  <a:pt x="812424" y="960995"/>
                  <a:pt x="851212" y="970415"/>
                  <a:pt x="770867" y="972077"/>
                </a:cubicBezTo>
                <a:cubicBezTo>
                  <a:pt x="690522" y="973739"/>
                  <a:pt x="551995" y="967645"/>
                  <a:pt x="448377" y="955454"/>
                </a:cubicBezTo>
                <a:cubicBezTo>
                  <a:pt x="344759" y="943263"/>
                  <a:pt x="223410" y="926086"/>
                  <a:pt x="149160" y="898934"/>
                </a:cubicBezTo>
                <a:cubicBezTo>
                  <a:pt x="74910" y="871782"/>
                  <a:pt x="17836" y="851834"/>
                  <a:pt x="2875" y="792544"/>
                </a:cubicBezTo>
                <a:cubicBezTo>
                  <a:pt x="-12086" y="733254"/>
                  <a:pt x="35013" y="614674"/>
                  <a:pt x="59394" y="543193"/>
                </a:cubicBezTo>
                <a:cubicBezTo>
                  <a:pt x="83775" y="471712"/>
                  <a:pt x="95412" y="422949"/>
                  <a:pt x="149160" y="363659"/>
                </a:cubicBezTo>
                <a:cubicBezTo>
                  <a:pt x="202908" y="304369"/>
                  <a:pt x="220085" y="247295"/>
                  <a:pt x="381884" y="187451"/>
                </a:cubicBezTo>
                <a:cubicBezTo>
                  <a:pt x="543683" y="127607"/>
                  <a:pt x="915489" y="25095"/>
                  <a:pt x="1119954" y="4593"/>
                </a:cubicBezTo>
                <a:cubicBezTo>
                  <a:pt x="1324419" y="-15909"/>
                  <a:pt x="1472365" y="37286"/>
                  <a:pt x="1608675" y="64438"/>
                </a:cubicBezTo>
                <a:cubicBezTo>
                  <a:pt x="1744985" y="91590"/>
                  <a:pt x="1853591" y="135919"/>
                  <a:pt x="1937815" y="167503"/>
                </a:cubicBezTo>
                <a:cubicBezTo>
                  <a:pt x="2022039" y="199087"/>
                  <a:pt x="2071354" y="230672"/>
                  <a:pt x="2114020" y="253945"/>
                </a:cubicBezTo>
                <a:cubicBezTo>
                  <a:pt x="2156686" y="277218"/>
                  <a:pt x="2157795" y="271677"/>
                  <a:pt x="2183838" y="297166"/>
                </a:cubicBezTo>
                <a:close/>
              </a:path>
            </a:pathLst>
          </a:cu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 name="Title 5"/>
          <p:cNvSpPr>
            <a:spLocks noGrp="1"/>
          </p:cNvSpPr>
          <p:nvPr>
            <p:ph type="title"/>
          </p:nvPr>
        </p:nvSpPr>
        <p:spPr/>
        <p:txBody>
          <a:bodyPr/>
          <a:lstStyle/>
          <a:p>
            <a:r>
              <a:rPr lang="en-US" dirty="0"/>
              <a:t>Affine transform</a:t>
            </a:r>
          </a:p>
        </p:txBody>
      </p:sp>
      <p:sp>
        <p:nvSpPr>
          <p:cNvPr id="5" name="TextBox 4"/>
          <p:cNvSpPr txBox="1"/>
          <p:nvPr/>
        </p:nvSpPr>
        <p:spPr>
          <a:xfrm>
            <a:off x="6117191" y="3167543"/>
            <a:ext cx="3040090" cy="369332"/>
          </a:xfrm>
          <a:prstGeom prst="rect">
            <a:avLst/>
          </a:prstGeom>
          <a:noFill/>
        </p:spPr>
        <p:txBody>
          <a:bodyPr wrap="none" rtlCol="0">
            <a:spAutoFit/>
          </a:bodyPr>
          <a:lstStyle/>
          <a:p>
            <a:r>
              <a:rPr lang="en-US" dirty="0"/>
              <a:t>12 parameter affine transform</a:t>
            </a:r>
          </a:p>
        </p:txBody>
      </p:sp>
      <p:sp>
        <p:nvSpPr>
          <p:cNvPr id="7" name="Freeform 6"/>
          <p:cNvSpPr/>
          <p:nvPr/>
        </p:nvSpPr>
        <p:spPr>
          <a:xfrm>
            <a:off x="3372176" y="2569826"/>
            <a:ext cx="2402823" cy="1375873"/>
          </a:xfrm>
          <a:custGeom>
            <a:avLst/>
            <a:gdLst>
              <a:gd name="connsiteX0" fmla="*/ 221992 w 2402823"/>
              <a:gd name="connsiteY0" fmla="*/ 194291 h 1375873"/>
              <a:gd name="connsiteX1" fmla="*/ 1103522 w 2402823"/>
              <a:gd name="connsiteY1" fmla="*/ 56 h 1375873"/>
              <a:gd name="connsiteX2" fmla="*/ 1820698 w 2402823"/>
              <a:gd name="connsiteY2" fmla="*/ 179350 h 1375873"/>
              <a:gd name="connsiteX3" fmla="*/ 2313757 w 2402823"/>
              <a:gd name="connsiteY3" fmla="*/ 612644 h 1375873"/>
              <a:gd name="connsiteX4" fmla="*/ 2328698 w 2402823"/>
              <a:gd name="connsiteY4" fmla="*/ 1270056 h 1375873"/>
              <a:gd name="connsiteX5" fmla="*/ 1551757 w 2402823"/>
              <a:gd name="connsiteY5" fmla="*/ 1374644 h 1375873"/>
              <a:gd name="connsiteX6" fmla="*/ 625404 w 2402823"/>
              <a:gd name="connsiteY6" fmla="*/ 1314879 h 1375873"/>
              <a:gd name="connsiteX7" fmla="*/ 431169 w 2402823"/>
              <a:gd name="connsiteY7" fmla="*/ 1135585 h 1375873"/>
              <a:gd name="connsiteX8" fmla="*/ 864463 w 2402823"/>
              <a:gd name="connsiteY8" fmla="*/ 1001115 h 1375873"/>
              <a:gd name="connsiteX9" fmla="*/ 1252933 w 2402823"/>
              <a:gd name="connsiteY9" fmla="*/ 911468 h 1375873"/>
              <a:gd name="connsiteX10" fmla="*/ 595522 w 2402823"/>
              <a:gd name="connsiteY10" fmla="*/ 941350 h 1375873"/>
              <a:gd name="connsiteX11" fmla="*/ 42698 w 2402823"/>
              <a:gd name="connsiteY11" fmla="*/ 806879 h 1375873"/>
              <a:gd name="connsiteX12" fmla="*/ 57639 w 2402823"/>
              <a:gd name="connsiteY12" fmla="*/ 388526 h 1375873"/>
              <a:gd name="connsiteX13" fmla="*/ 221992 w 2402823"/>
              <a:gd name="connsiteY13" fmla="*/ 194291 h 137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02823" h="1375873">
                <a:moveTo>
                  <a:pt x="221992" y="194291"/>
                </a:moveTo>
                <a:cubicBezTo>
                  <a:pt x="396306" y="129546"/>
                  <a:pt x="837071" y="2546"/>
                  <a:pt x="1103522" y="56"/>
                </a:cubicBezTo>
                <a:cubicBezTo>
                  <a:pt x="1369973" y="-2434"/>
                  <a:pt x="1618992" y="77252"/>
                  <a:pt x="1820698" y="179350"/>
                </a:cubicBezTo>
                <a:cubicBezTo>
                  <a:pt x="2022404" y="281448"/>
                  <a:pt x="2229090" y="430860"/>
                  <a:pt x="2313757" y="612644"/>
                </a:cubicBezTo>
                <a:cubicBezTo>
                  <a:pt x="2398424" y="794428"/>
                  <a:pt x="2455698" y="1143056"/>
                  <a:pt x="2328698" y="1270056"/>
                </a:cubicBezTo>
                <a:cubicBezTo>
                  <a:pt x="2201698" y="1397056"/>
                  <a:pt x="1835639" y="1367174"/>
                  <a:pt x="1551757" y="1374644"/>
                </a:cubicBezTo>
                <a:cubicBezTo>
                  <a:pt x="1267875" y="1382115"/>
                  <a:pt x="812169" y="1354722"/>
                  <a:pt x="625404" y="1314879"/>
                </a:cubicBezTo>
                <a:cubicBezTo>
                  <a:pt x="438639" y="1275036"/>
                  <a:pt x="391326" y="1187879"/>
                  <a:pt x="431169" y="1135585"/>
                </a:cubicBezTo>
                <a:cubicBezTo>
                  <a:pt x="471012" y="1083291"/>
                  <a:pt x="727503" y="1038468"/>
                  <a:pt x="864463" y="1001115"/>
                </a:cubicBezTo>
                <a:cubicBezTo>
                  <a:pt x="1001423" y="963762"/>
                  <a:pt x="1297757" y="921429"/>
                  <a:pt x="1252933" y="911468"/>
                </a:cubicBezTo>
                <a:cubicBezTo>
                  <a:pt x="1208110" y="901507"/>
                  <a:pt x="797228" y="958781"/>
                  <a:pt x="595522" y="941350"/>
                </a:cubicBezTo>
                <a:cubicBezTo>
                  <a:pt x="393816" y="923919"/>
                  <a:pt x="132345" y="899016"/>
                  <a:pt x="42698" y="806879"/>
                </a:cubicBezTo>
                <a:cubicBezTo>
                  <a:pt x="-46949" y="714742"/>
                  <a:pt x="27757" y="490624"/>
                  <a:pt x="57639" y="388526"/>
                </a:cubicBezTo>
                <a:cubicBezTo>
                  <a:pt x="87521" y="286428"/>
                  <a:pt x="47678" y="259036"/>
                  <a:pt x="221992" y="194291"/>
                </a:cubicBezTo>
                <a:close/>
              </a:path>
            </a:pathLst>
          </a:custGeom>
          <a:noFill/>
          <a:ln w="28575"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reeform 7"/>
          <p:cNvSpPr/>
          <p:nvPr/>
        </p:nvSpPr>
        <p:spPr>
          <a:xfrm>
            <a:off x="3372176" y="2569826"/>
            <a:ext cx="2402823" cy="1345991"/>
          </a:xfrm>
          <a:custGeom>
            <a:avLst/>
            <a:gdLst>
              <a:gd name="connsiteX0" fmla="*/ 34611 w 1335064"/>
              <a:gd name="connsiteY0" fmla="*/ 240164 h 763150"/>
              <a:gd name="connsiteX1" fmla="*/ 497787 w 1335064"/>
              <a:gd name="connsiteY1" fmla="*/ 16047 h 763150"/>
              <a:gd name="connsiteX2" fmla="*/ 901199 w 1335064"/>
              <a:gd name="connsiteY2" fmla="*/ 30988 h 763150"/>
              <a:gd name="connsiteX3" fmla="*/ 1244846 w 1335064"/>
              <a:gd name="connsiteY3" fmla="*/ 135576 h 763150"/>
              <a:gd name="connsiteX4" fmla="*/ 1334493 w 1335064"/>
              <a:gd name="connsiteY4" fmla="*/ 389576 h 763150"/>
              <a:gd name="connsiteX5" fmla="*/ 1259787 w 1335064"/>
              <a:gd name="connsiteY5" fmla="*/ 658517 h 763150"/>
              <a:gd name="connsiteX6" fmla="*/ 886258 w 1335064"/>
              <a:gd name="connsiteY6" fmla="*/ 733223 h 763150"/>
              <a:gd name="connsiteX7" fmla="*/ 482846 w 1335064"/>
              <a:gd name="connsiteY7" fmla="*/ 763106 h 763150"/>
              <a:gd name="connsiteX8" fmla="*/ 258728 w 1335064"/>
              <a:gd name="connsiteY8" fmla="*/ 733223 h 763150"/>
              <a:gd name="connsiteX9" fmla="*/ 647199 w 1335064"/>
              <a:gd name="connsiteY9" fmla="*/ 568870 h 763150"/>
              <a:gd name="connsiteX10" fmla="*/ 811552 w 1335064"/>
              <a:gd name="connsiteY10" fmla="*/ 509106 h 763150"/>
              <a:gd name="connsiteX11" fmla="*/ 348376 w 1335064"/>
              <a:gd name="connsiteY11" fmla="*/ 568870 h 763150"/>
              <a:gd name="connsiteX12" fmla="*/ 4728 w 1335064"/>
              <a:gd name="connsiteY12" fmla="*/ 479223 h 763150"/>
              <a:gd name="connsiteX13" fmla="*/ 139199 w 1335064"/>
              <a:gd name="connsiteY13" fmla="*/ 195341 h 76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5064" h="763150">
                <a:moveTo>
                  <a:pt x="34611" y="240164"/>
                </a:moveTo>
                <a:cubicBezTo>
                  <a:pt x="193983" y="145537"/>
                  <a:pt x="353356" y="50910"/>
                  <a:pt x="497787" y="16047"/>
                </a:cubicBezTo>
                <a:cubicBezTo>
                  <a:pt x="642218" y="-18816"/>
                  <a:pt x="776689" y="11067"/>
                  <a:pt x="901199" y="30988"/>
                </a:cubicBezTo>
                <a:cubicBezTo>
                  <a:pt x="1025709" y="50909"/>
                  <a:pt x="1172630" y="75811"/>
                  <a:pt x="1244846" y="135576"/>
                </a:cubicBezTo>
                <a:cubicBezTo>
                  <a:pt x="1317062" y="195341"/>
                  <a:pt x="1332003" y="302419"/>
                  <a:pt x="1334493" y="389576"/>
                </a:cubicBezTo>
                <a:cubicBezTo>
                  <a:pt x="1336983" y="476733"/>
                  <a:pt x="1334493" y="601243"/>
                  <a:pt x="1259787" y="658517"/>
                </a:cubicBezTo>
                <a:cubicBezTo>
                  <a:pt x="1185081" y="715791"/>
                  <a:pt x="1015748" y="715792"/>
                  <a:pt x="886258" y="733223"/>
                </a:cubicBezTo>
                <a:cubicBezTo>
                  <a:pt x="756768" y="750654"/>
                  <a:pt x="587434" y="763106"/>
                  <a:pt x="482846" y="763106"/>
                </a:cubicBezTo>
                <a:cubicBezTo>
                  <a:pt x="378258" y="763106"/>
                  <a:pt x="231336" y="765596"/>
                  <a:pt x="258728" y="733223"/>
                </a:cubicBezTo>
                <a:cubicBezTo>
                  <a:pt x="286120" y="700850"/>
                  <a:pt x="555062" y="606223"/>
                  <a:pt x="647199" y="568870"/>
                </a:cubicBezTo>
                <a:cubicBezTo>
                  <a:pt x="739336" y="531517"/>
                  <a:pt x="861356" y="509106"/>
                  <a:pt x="811552" y="509106"/>
                </a:cubicBezTo>
                <a:cubicBezTo>
                  <a:pt x="761748" y="509106"/>
                  <a:pt x="482847" y="573850"/>
                  <a:pt x="348376" y="568870"/>
                </a:cubicBezTo>
                <a:cubicBezTo>
                  <a:pt x="213905" y="563890"/>
                  <a:pt x="39591" y="541478"/>
                  <a:pt x="4728" y="479223"/>
                </a:cubicBezTo>
                <a:cubicBezTo>
                  <a:pt x="-30135" y="416968"/>
                  <a:pt x="139199" y="195341"/>
                  <a:pt x="139199" y="195341"/>
                </a:cubicBezTo>
              </a:path>
            </a:pathLst>
          </a:cu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9" name="Left Arrow 8"/>
          <p:cNvSpPr/>
          <p:nvPr/>
        </p:nvSpPr>
        <p:spPr>
          <a:xfrm rot="20462258">
            <a:off x="5762193" y="2542825"/>
            <a:ext cx="552824" cy="343647"/>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Left Arrow 9"/>
          <p:cNvSpPr/>
          <p:nvPr/>
        </p:nvSpPr>
        <p:spPr>
          <a:xfrm rot="12311670">
            <a:off x="2819352" y="2557873"/>
            <a:ext cx="552824" cy="3436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6096000" y="3676647"/>
            <a:ext cx="3060700" cy="3162300"/>
          </a:xfrm>
          <a:prstGeom prst="rect">
            <a:avLst/>
          </a:prstGeom>
        </p:spPr>
      </p:pic>
      <p:sp>
        <p:nvSpPr>
          <p:cNvPr id="12" name="TextBox 11"/>
          <p:cNvSpPr txBox="1"/>
          <p:nvPr/>
        </p:nvSpPr>
        <p:spPr>
          <a:xfrm>
            <a:off x="6409765" y="5289171"/>
            <a:ext cx="402674" cy="369332"/>
          </a:xfrm>
          <a:prstGeom prst="rect">
            <a:avLst/>
          </a:prstGeom>
          <a:noFill/>
        </p:spPr>
        <p:txBody>
          <a:bodyPr wrap="none" rtlCol="0">
            <a:spAutoFit/>
          </a:bodyPr>
          <a:lstStyle/>
          <a:p>
            <a:r>
              <a:rPr lang="en-US" dirty="0"/>
              <a:t>3x</a:t>
            </a:r>
          </a:p>
        </p:txBody>
      </p:sp>
      <p:sp>
        <p:nvSpPr>
          <p:cNvPr id="13" name="TextBox 12"/>
          <p:cNvSpPr txBox="1"/>
          <p:nvPr/>
        </p:nvSpPr>
        <p:spPr>
          <a:xfrm>
            <a:off x="8238565" y="5289171"/>
            <a:ext cx="402674" cy="369332"/>
          </a:xfrm>
          <a:prstGeom prst="rect">
            <a:avLst/>
          </a:prstGeom>
          <a:noFill/>
        </p:spPr>
        <p:txBody>
          <a:bodyPr wrap="none" rtlCol="0">
            <a:spAutoFit/>
          </a:bodyPr>
          <a:lstStyle/>
          <a:p>
            <a:r>
              <a:rPr lang="en-US" dirty="0"/>
              <a:t>3x</a:t>
            </a:r>
          </a:p>
        </p:txBody>
      </p:sp>
      <p:sp>
        <p:nvSpPr>
          <p:cNvPr id="14" name="TextBox 13"/>
          <p:cNvSpPr txBox="1"/>
          <p:nvPr/>
        </p:nvSpPr>
        <p:spPr>
          <a:xfrm>
            <a:off x="6409765" y="3496251"/>
            <a:ext cx="402674" cy="369332"/>
          </a:xfrm>
          <a:prstGeom prst="rect">
            <a:avLst/>
          </a:prstGeom>
          <a:noFill/>
        </p:spPr>
        <p:txBody>
          <a:bodyPr wrap="none" rtlCol="0">
            <a:spAutoFit/>
          </a:bodyPr>
          <a:lstStyle/>
          <a:p>
            <a:r>
              <a:rPr lang="en-US" dirty="0"/>
              <a:t>3x</a:t>
            </a:r>
          </a:p>
        </p:txBody>
      </p:sp>
      <p:sp>
        <p:nvSpPr>
          <p:cNvPr id="15" name="TextBox 14"/>
          <p:cNvSpPr txBox="1"/>
          <p:nvPr/>
        </p:nvSpPr>
        <p:spPr>
          <a:xfrm>
            <a:off x="8238565" y="3496251"/>
            <a:ext cx="402674" cy="369332"/>
          </a:xfrm>
          <a:prstGeom prst="rect">
            <a:avLst/>
          </a:prstGeom>
          <a:noFill/>
        </p:spPr>
        <p:txBody>
          <a:bodyPr wrap="none" rtlCol="0">
            <a:spAutoFit/>
          </a:bodyPr>
          <a:lstStyle/>
          <a:p>
            <a:r>
              <a:rPr lang="en-US" dirty="0"/>
              <a:t>3x</a:t>
            </a:r>
          </a:p>
        </p:txBody>
      </p:sp>
      <p:sp>
        <p:nvSpPr>
          <p:cNvPr id="21" name="Left Arrow 20"/>
          <p:cNvSpPr/>
          <p:nvPr/>
        </p:nvSpPr>
        <p:spPr>
          <a:xfrm rot="1742865">
            <a:off x="3582228" y="2990536"/>
            <a:ext cx="552824" cy="343647"/>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DBC064F3-A857-481A-8A66-6D7F5C2360E3}"/>
              </a:ext>
            </a:extLst>
          </p:cNvPr>
          <p:cNvPicPr>
            <a:picLocks noChangeAspect="1"/>
          </p:cNvPicPr>
          <p:nvPr/>
        </p:nvPicPr>
        <p:blipFill>
          <a:blip r:embed="rId4"/>
          <a:stretch>
            <a:fillRect/>
          </a:stretch>
        </p:blipFill>
        <p:spPr>
          <a:xfrm>
            <a:off x="0" y="5268432"/>
            <a:ext cx="2510354" cy="1589568"/>
          </a:xfrm>
          <a:prstGeom prst="rect">
            <a:avLst/>
          </a:prstGeom>
        </p:spPr>
      </p:pic>
    </p:spTree>
    <p:extLst>
      <p:ext uri="{BB962C8B-B14F-4D97-AF65-F5344CB8AC3E}">
        <p14:creationId xmlns:p14="http://schemas.microsoft.com/office/powerpoint/2010/main" val="13539886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transform</a:t>
            </a:r>
          </a:p>
        </p:txBody>
      </p:sp>
      <p:sp>
        <p:nvSpPr>
          <p:cNvPr id="5" name="TextBox 4"/>
          <p:cNvSpPr txBox="1"/>
          <p:nvPr/>
        </p:nvSpPr>
        <p:spPr>
          <a:xfrm>
            <a:off x="4006572" y="4377762"/>
            <a:ext cx="1134032" cy="369332"/>
          </a:xfrm>
          <a:prstGeom prst="rect">
            <a:avLst/>
          </a:prstGeom>
          <a:noFill/>
        </p:spPr>
        <p:txBody>
          <a:bodyPr wrap="none" rtlCol="0">
            <a:spAutoFit/>
          </a:bodyPr>
          <a:lstStyle/>
          <a:p>
            <a:r>
              <a:rPr lang="en-US" dirty="0"/>
              <a:t>“warping”</a:t>
            </a:r>
          </a:p>
        </p:txBody>
      </p:sp>
      <p:sp>
        <p:nvSpPr>
          <p:cNvPr id="7" name="Freeform 6"/>
          <p:cNvSpPr/>
          <p:nvPr/>
        </p:nvSpPr>
        <p:spPr>
          <a:xfrm>
            <a:off x="3368307" y="2572040"/>
            <a:ext cx="2397850" cy="1355165"/>
          </a:xfrm>
          <a:custGeom>
            <a:avLst/>
            <a:gdLst>
              <a:gd name="connsiteX0" fmla="*/ 2183838 w 2397850"/>
              <a:gd name="connsiteY0" fmla="*/ 297166 h 1355165"/>
              <a:gd name="connsiteX1" fmla="*/ 2270278 w 2397850"/>
              <a:gd name="connsiteY1" fmla="*/ 406880 h 1355165"/>
              <a:gd name="connsiteX2" fmla="*/ 2330122 w 2397850"/>
              <a:gd name="connsiteY2" fmla="*/ 503296 h 1355165"/>
              <a:gd name="connsiteX3" fmla="*/ 2370017 w 2397850"/>
              <a:gd name="connsiteY3" fmla="*/ 629634 h 1355165"/>
              <a:gd name="connsiteX4" fmla="*/ 2389965 w 2397850"/>
              <a:gd name="connsiteY4" fmla="*/ 759297 h 1355165"/>
              <a:gd name="connsiteX5" fmla="*/ 2396615 w 2397850"/>
              <a:gd name="connsiteY5" fmla="*/ 888960 h 1355165"/>
              <a:gd name="connsiteX6" fmla="*/ 2366693 w 2397850"/>
              <a:gd name="connsiteY6" fmla="*/ 1101740 h 1355165"/>
              <a:gd name="connsiteX7" fmla="*/ 2280252 w 2397850"/>
              <a:gd name="connsiteY7" fmla="*/ 1234728 h 1355165"/>
              <a:gd name="connsiteX8" fmla="*/ 2100722 w 2397850"/>
              <a:gd name="connsiteY8" fmla="*/ 1291247 h 1355165"/>
              <a:gd name="connsiteX9" fmla="*/ 1788206 w 2397850"/>
              <a:gd name="connsiteY9" fmla="*/ 1324494 h 1355165"/>
              <a:gd name="connsiteX10" fmla="*/ 1359328 w 2397850"/>
              <a:gd name="connsiteY10" fmla="*/ 1341118 h 1355165"/>
              <a:gd name="connsiteX11" fmla="*/ 973670 w 2397850"/>
              <a:gd name="connsiteY11" fmla="*/ 1354416 h 1355165"/>
              <a:gd name="connsiteX12" fmla="*/ 578038 w 2397850"/>
              <a:gd name="connsiteY12" fmla="*/ 1317845 h 1355165"/>
              <a:gd name="connsiteX13" fmla="*/ 428429 w 2397850"/>
              <a:gd name="connsiteY13" fmla="*/ 1244702 h 1355165"/>
              <a:gd name="connsiteX14" fmla="*/ 571388 w 2397850"/>
              <a:gd name="connsiteY14" fmla="*/ 1168234 h 1355165"/>
              <a:gd name="connsiteX15" fmla="*/ 840684 w 2397850"/>
              <a:gd name="connsiteY15" fmla="*/ 1078467 h 1355165"/>
              <a:gd name="connsiteX16" fmla="*/ 1139902 w 2397850"/>
              <a:gd name="connsiteY16" fmla="*/ 975402 h 1355165"/>
              <a:gd name="connsiteX17" fmla="*/ 1479015 w 2397850"/>
              <a:gd name="connsiteY17" fmla="*/ 878986 h 1355165"/>
              <a:gd name="connsiteX18" fmla="*/ 930449 w 2397850"/>
              <a:gd name="connsiteY18" fmla="*/ 945480 h 1355165"/>
              <a:gd name="connsiteX19" fmla="*/ 770867 w 2397850"/>
              <a:gd name="connsiteY19" fmla="*/ 972077 h 1355165"/>
              <a:gd name="connsiteX20" fmla="*/ 448377 w 2397850"/>
              <a:gd name="connsiteY20" fmla="*/ 955454 h 1355165"/>
              <a:gd name="connsiteX21" fmla="*/ 149160 w 2397850"/>
              <a:gd name="connsiteY21" fmla="*/ 898934 h 1355165"/>
              <a:gd name="connsiteX22" fmla="*/ 2875 w 2397850"/>
              <a:gd name="connsiteY22" fmla="*/ 792544 h 1355165"/>
              <a:gd name="connsiteX23" fmla="*/ 59394 w 2397850"/>
              <a:gd name="connsiteY23" fmla="*/ 543193 h 1355165"/>
              <a:gd name="connsiteX24" fmla="*/ 149160 w 2397850"/>
              <a:gd name="connsiteY24" fmla="*/ 363659 h 1355165"/>
              <a:gd name="connsiteX25" fmla="*/ 381884 w 2397850"/>
              <a:gd name="connsiteY25" fmla="*/ 187451 h 1355165"/>
              <a:gd name="connsiteX26" fmla="*/ 1119954 w 2397850"/>
              <a:gd name="connsiteY26" fmla="*/ 4593 h 1355165"/>
              <a:gd name="connsiteX27" fmla="*/ 1608675 w 2397850"/>
              <a:gd name="connsiteY27" fmla="*/ 64438 h 1355165"/>
              <a:gd name="connsiteX28" fmla="*/ 1937815 w 2397850"/>
              <a:gd name="connsiteY28" fmla="*/ 167503 h 1355165"/>
              <a:gd name="connsiteX29" fmla="*/ 2114020 w 2397850"/>
              <a:gd name="connsiteY29" fmla="*/ 253945 h 1355165"/>
              <a:gd name="connsiteX30" fmla="*/ 2183838 w 2397850"/>
              <a:gd name="connsiteY30" fmla="*/ 297166 h 135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7850" h="1355165">
                <a:moveTo>
                  <a:pt x="2183838" y="297166"/>
                </a:moveTo>
                <a:cubicBezTo>
                  <a:pt x="2209881" y="322655"/>
                  <a:pt x="2245897" y="372525"/>
                  <a:pt x="2270278" y="406880"/>
                </a:cubicBezTo>
                <a:cubicBezTo>
                  <a:pt x="2294659" y="441235"/>
                  <a:pt x="2313499" y="466170"/>
                  <a:pt x="2330122" y="503296"/>
                </a:cubicBezTo>
                <a:cubicBezTo>
                  <a:pt x="2346745" y="540422"/>
                  <a:pt x="2360043" y="586967"/>
                  <a:pt x="2370017" y="629634"/>
                </a:cubicBezTo>
                <a:cubicBezTo>
                  <a:pt x="2379991" y="672301"/>
                  <a:pt x="2385532" y="716076"/>
                  <a:pt x="2389965" y="759297"/>
                </a:cubicBezTo>
                <a:cubicBezTo>
                  <a:pt x="2394398" y="802518"/>
                  <a:pt x="2400494" y="831886"/>
                  <a:pt x="2396615" y="888960"/>
                </a:cubicBezTo>
                <a:cubicBezTo>
                  <a:pt x="2392736" y="946034"/>
                  <a:pt x="2386087" y="1044112"/>
                  <a:pt x="2366693" y="1101740"/>
                </a:cubicBezTo>
                <a:cubicBezTo>
                  <a:pt x="2347299" y="1159368"/>
                  <a:pt x="2324580" y="1203144"/>
                  <a:pt x="2280252" y="1234728"/>
                </a:cubicBezTo>
                <a:cubicBezTo>
                  <a:pt x="2235924" y="1266312"/>
                  <a:pt x="2182730" y="1276286"/>
                  <a:pt x="2100722" y="1291247"/>
                </a:cubicBezTo>
                <a:cubicBezTo>
                  <a:pt x="2018714" y="1306208"/>
                  <a:pt x="1911771" y="1316182"/>
                  <a:pt x="1788206" y="1324494"/>
                </a:cubicBezTo>
                <a:cubicBezTo>
                  <a:pt x="1664641" y="1332806"/>
                  <a:pt x="1359328" y="1341118"/>
                  <a:pt x="1359328" y="1341118"/>
                </a:cubicBezTo>
                <a:cubicBezTo>
                  <a:pt x="1223572" y="1346105"/>
                  <a:pt x="1103885" y="1358295"/>
                  <a:pt x="973670" y="1354416"/>
                </a:cubicBezTo>
                <a:cubicBezTo>
                  <a:pt x="843455" y="1350537"/>
                  <a:pt x="668911" y="1336131"/>
                  <a:pt x="578038" y="1317845"/>
                </a:cubicBezTo>
                <a:cubicBezTo>
                  <a:pt x="487164" y="1299559"/>
                  <a:pt x="429537" y="1269637"/>
                  <a:pt x="428429" y="1244702"/>
                </a:cubicBezTo>
                <a:cubicBezTo>
                  <a:pt x="427321" y="1219767"/>
                  <a:pt x="502679" y="1195940"/>
                  <a:pt x="571388" y="1168234"/>
                </a:cubicBezTo>
                <a:cubicBezTo>
                  <a:pt x="640097" y="1140528"/>
                  <a:pt x="840684" y="1078467"/>
                  <a:pt x="840684" y="1078467"/>
                </a:cubicBezTo>
                <a:cubicBezTo>
                  <a:pt x="935436" y="1046328"/>
                  <a:pt x="1033514" y="1008649"/>
                  <a:pt x="1139902" y="975402"/>
                </a:cubicBezTo>
                <a:cubicBezTo>
                  <a:pt x="1246290" y="942155"/>
                  <a:pt x="1513924" y="883973"/>
                  <a:pt x="1479015" y="878986"/>
                </a:cubicBezTo>
                <a:cubicBezTo>
                  <a:pt x="1444106" y="873999"/>
                  <a:pt x="1048474" y="929965"/>
                  <a:pt x="930449" y="945480"/>
                </a:cubicBezTo>
                <a:cubicBezTo>
                  <a:pt x="812424" y="960995"/>
                  <a:pt x="851212" y="970415"/>
                  <a:pt x="770867" y="972077"/>
                </a:cubicBezTo>
                <a:cubicBezTo>
                  <a:pt x="690522" y="973739"/>
                  <a:pt x="551995" y="967645"/>
                  <a:pt x="448377" y="955454"/>
                </a:cubicBezTo>
                <a:cubicBezTo>
                  <a:pt x="344759" y="943263"/>
                  <a:pt x="223410" y="926086"/>
                  <a:pt x="149160" y="898934"/>
                </a:cubicBezTo>
                <a:cubicBezTo>
                  <a:pt x="74910" y="871782"/>
                  <a:pt x="17836" y="851834"/>
                  <a:pt x="2875" y="792544"/>
                </a:cubicBezTo>
                <a:cubicBezTo>
                  <a:pt x="-12086" y="733254"/>
                  <a:pt x="35013" y="614674"/>
                  <a:pt x="59394" y="543193"/>
                </a:cubicBezTo>
                <a:cubicBezTo>
                  <a:pt x="83775" y="471712"/>
                  <a:pt x="95412" y="422949"/>
                  <a:pt x="149160" y="363659"/>
                </a:cubicBezTo>
                <a:cubicBezTo>
                  <a:pt x="202908" y="304369"/>
                  <a:pt x="220085" y="247295"/>
                  <a:pt x="381884" y="187451"/>
                </a:cubicBezTo>
                <a:cubicBezTo>
                  <a:pt x="543683" y="127607"/>
                  <a:pt x="915489" y="25095"/>
                  <a:pt x="1119954" y="4593"/>
                </a:cubicBezTo>
                <a:cubicBezTo>
                  <a:pt x="1324419" y="-15909"/>
                  <a:pt x="1472365" y="37286"/>
                  <a:pt x="1608675" y="64438"/>
                </a:cubicBezTo>
                <a:cubicBezTo>
                  <a:pt x="1744985" y="91590"/>
                  <a:pt x="1853591" y="135919"/>
                  <a:pt x="1937815" y="167503"/>
                </a:cubicBezTo>
                <a:cubicBezTo>
                  <a:pt x="2022039" y="199087"/>
                  <a:pt x="2071354" y="230672"/>
                  <a:pt x="2114020" y="253945"/>
                </a:cubicBezTo>
                <a:cubicBezTo>
                  <a:pt x="2156686" y="277218"/>
                  <a:pt x="2157795" y="271677"/>
                  <a:pt x="2183838" y="297166"/>
                </a:cubicBezTo>
                <a:close/>
              </a:path>
            </a:pathLst>
          </a:cu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8" name="Freeform 7"/>
          <p:cNvSpPr/>
          <p:nvPr/>
        </p:nvSpPr>
        <p:spPr>
          <a:xfrm>
            <a:off x="3384202" y="2546420"/>
            <a:ext cx="2397850" cy="1355165"/>
          </a:xfrm>
          <a:custGeom>
            <a:avLst/>
            <a:gdLst>
              <a:gd name="connsiteX0" fmla="*/ 2183838 w 2397850"/>
              <a:gd name="connsiteY0" fmla="*/ 297166 h 1355165"/>
              <a:gd name="connsiteX1" fmla="*/ 2270278 w 2397850"/>
              <a:gd name="connsiteY1" fmla="*/ 406880 h 1355165"/>
              <a:gd name="connsiteX2" fmla="*/ 2330122 w 2397850"/>
              <a:gd name="connsiteY2" fmla="*/ 503296 h 1355165"/>
              <a:gd name="connsiteX3" fmla="*/ 2370017 w 2397850"/>
              <a:gd name="connsiteY3" fmla="*/ 629634 h 1355165"/>
              <a:gd name="connsiteX4" fmla="*/ 2389965 w 2397850"/>
              <a:gd name="connsiteY4" fmla="*/ 759297 h 1355165"/>
              <a:gd name="connsiteX5" fmla="*/ 2396615 w 2397850"/>
              <a:gd name="connsiteY5" fmla="*/ 888960 h 1355165"/>
              <a:gd name="connsiteX6" fmla="*/ 2366693 w 2397850"/>
              <a:gd name="connsiteY6" fmla="*/ 1101740 h 1355165"/>
              <a:gd name="connsiteX7" fmla="*/ 2280252 w 2397850"/>
              <a:gd name="connsiteY7" fmla="*/ 1234728 h 1355165"/>
              <a:gd name="connsiteX8" fmla="*/ 2100722 w 2397850"/>
              <a:gd name="connsiteY8" fmla="*/ 1291247 h 1355165"/>
              <a:gd name="connsiteX9" fmla="*/ 1788206 w 2397850"/>
              <a:gd name="connsiteY9" fmla="*/ 1324494 h 1355165"/>
              <a:gd name="connsiteX10" fmla="*/ 1359328 w 2397850"/>
              <a:gd name="connsiteY10" fmla="*/ 1341118 h 1355165"/>
              <a:gd name="connsiteX11" fmla="*/ 973670 w 2397850"/>
              <a:gd name="connsiteY11" fmla="*/ 1354416 h 1355165"/>
              <a:gd name="connsiteX12" fmla="*/ 578038 w 2397850"/>
              <a:gd name="connsiteY12" fmla="*/ 1317845 h 1355165"/>
              <a:gd name="connsiteX13" fmla="*/ 428429 w 2397850"/>
              <a:gd name="connsiteY13" fmla="*/ 1244702 h 1355165"/>
              <a:gd name="connsiteX14" fmla="*/ 571388 w 2397850"/>
              <a:gd name="connsiteY14" fmla="*/ 1168234 h 1355165"/>
              <a:gd name="connsiteX15" fmla="*/ 840684 w 2397850"/>
              <a:gd name="connsiteY15" fmla="*/ 1078467 h 1355165"/>
              <a:gd name="connsiteX16" fmla="*/ 1139902 w 2397850"/>
              <a:gd name="connsiteY16" fmla="*/ 975402 h 1355165"/>
              <a:gd name="connsiteX17" fmla="*/ 1479015 w 2397850"/>
              <a:gd name="connsiteY17" fmla="*/ 878986 h 1355165"/>
              <a:gd name="connsiteX18" fmla="*/ 930449 w 2397850"/>
              <a:gd name="connsiteY18" fmla="*/ 945480 h 1355165"/>
              <a:gd name="connsiteX19" fmla="*/ 770867 w 2397850"/>
              <a:gd name="connsiteY19" fmla="*/ 972077 h 1355165"/>
              <a:gd name="connsiteX20" fmla="*/ 448377 w 2397850"/>
              <a:gd name="connsiteY20" fmla="*/ 955454 h 1355165"/>
              <a:gd name="connsiteX21" fmla="*/ 149160 w 2397850"/>
              <a:gd name="connsiteY21" fmla="*/ 898934 h 1355165"/>
              <a:gd name="connsiteX22" fmla="*/ 2875 w 2397850"/>
              <a:gd name="connsiteY22" fmla="*/ 792544 h 1355165"/>
              <a:gd name="connsiteX23" fmla="*/ 59394 w 2397850"/>
              <a:gd name="connsiteY23" fmla="*/ 543193 h 1355165"/>
              <a:gd name="connsiteX24" fmla="*/ 149160 w 2397850"/>
              <a:gd name="connsiteY24" fmla="*/ 363659 h 1355165"/>
              <a:gd name="connsiteX25" fmla="*/ 381884 w 2397850"/>
              <a:gd name="connsiteY25" fmla="*/ 187451 h 1355165"/>
              <a:gd name="connsiteX26" fmla="*/ 1119954 w 2397850"/>
              <a:gd name="connsiteY26" fmla="*/ 4593 h 1355165"/>
              <a:gd name="connsiteX27" fmla="*/ 1608675 w 2397850"/>
              <a:gd name="connsiteY27" fmla="*/ 64438 h 1355165"/>
              <a:gd name="connsiteX28" fmla="*/ 1937815 w 2397850"/>
              <a:gd name="connsiteY28" fmla="*/ 167503 h 1355165"/>
              <a:gd name="connsiteX29" fmla="*/ 2114020 w 2397850"/>
              <a:gd name="connsiteY29" fmla="*/ 253945 h 1355165"/>
              <a:gd name="connsiteX30" fmla="*/ 2183838 w 2397850"/>
              <a:gd name="connsiteY30" fmla="*/ 297166 h 135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7850" h="1355165">
                <a:moveTo>
                  <a:pt x="2183838" y="297166"/>
                </a:moveTo>
                <a:cubicBezTo>
                  <a:pt x="2209881" y="322655"/>
                  <a:pt x="2245897" y="372525"/>
                  <a:pt x="2270278" y="406880"/>
                </a:cubicBezTo>
                <a:cubicBezTo>
                  <a:pt x="2294659" y="441235"/>
                  <a:pt x="2313499" y="466170"/>
                  <a:pt x="2330122" y="503296"/>
                </a:cubicBezTo>
                <a:cubicBezTo>
                  <a:pt x="2346745" y="540422"/>
                  <a:pt x="2360043" y="586967"/>
                  <a:pt x="2370017" y="629634"/>
                </a:cubicBezTo>
                <a:cubicBezTo>
                  <a:pt x="2379991" y="672301"/>
                  <a:pt x="2385532" y="716076"/>
                  <a:pt x="2389965" y="759297"/>
                </a:cubicBezTo>
                <a:cubicBezTo>
                  <a:pt x="2394398" y="802518"/>
                  <a:pt x="2400494" y="831886"/>
                  <a:pt x="2396615" y="888960"/>
                </a:cubicBezTo>
                <a:cubicBezTo>
                  <a:pt x="2392736" y="946034"/>
                  <a:pt x="2386087" y="1044112"/>
                  <a:pt x="2366693" y="1101740"/>
                </a:cubicBezTo>
                <a:cubicBezTo>
                  <a:pt x="2347299" y="1159368"/>
                  <a:pt x="2324580" y="1203144"/>
                  <a:pt x="2280252" y="1234728"/>
                </a:cubicBezTo>
                <a:cubicBezTo>
                  <a:pt x="2235924" y="1266312"/>
                  <a:pt x="2182730" y="1276286"/>
                  <a:pt x="2100722" y="1291247"/>
                </a:cubicBezTo>
                <a:cubicBezTo>
                  <a:pt x="2018714" y="1306208"/>
                  <a:pt x="1911771" y="1316182"/>
                  <a:pt x="1788206" y="1324494"/>
                </a:cubicBezTo>
                <a:cubicBezTo>
                  <a:pt x="1664641" y="1332806"/>
                  <a:pt x="1359328" y="1341118"/>
                  <a:pt x="1359328" y="1341118"/>
                </a:cubicBezTo>
                <a:cubicBezTo>
                  <a:pt x="1223572" y="1346105"/>
                  <a:pt x="1103885" y="1358295"/>
                  <a:pt x="973670" y="1354416"/>
                </a:cubicBezTo>
                <a:cubicBezTo>
                  <a:pt x="843455" y="1350537"/>
                  <a:pt x="668911" y="1336131"/>
                  <a:pt x="578038" y="1317845"/>
                </a:cubicBezTo>
                <a:cubicBezTo>
                  <a:pt x="487164" y="1299559"/>
                  <a:pt x="429537" y="1269637"/>
                  <a:pt x="428429" y="1244702"/>
                </a:cubicBezTo>
                <a:cubicBezTo>
                  <a:pt x="427321" y="1219767"/>
                  <a:pt x="502679" y="1195940"/>
                  <a:pt x="571388" y="1168234"/>
                </a:cubicBezTo>
                <a:cubicBezTo>
                  <a:pt x="640097" y="1140528"/>
                  <a:pt x="840684" y="1078467"/>
                  <a:pt x="840684" y="1078467"/>
                </a:cubicBezTo>
                <a:cubicBezTo>
                  <a:pt x="935436" y="1046328"/>
                  <a:pt x="1033514" y="1008649"/>
                  <a:pt x="1139902" y="975402"/>
                </a:cubicBezTo>
                <a:cubicBezTo>
                  <a:pt x="1246290" y="942155"/>
                  <a:pt x="1513924" y="883973"/>
                  <a:pt x="1479015" y="878986"/>
                </a:cubicBezTo>
                <a:cubicBezTo>
                  <a:pt x="1444106" y="873999"/>
                  <a:pt x="1048474" y="929965"/>
                  <a:pt x="930449" y="945480"/>
                </a:cubicBezTo>
                <a:cubicBezTo>
                  <a:pt x="812424" y="960995"/>
                  <a:pt x="851212" y="970415"/>
                  <a:pt x="770867" y="972077"/>
                </a:cubicBezTo>
                <a:cubicBezTo>
                  <a:pt x="690522" y="973739"/>
                  <a:pt x="551995" y="967645"/>
                  <a:pt x="448377" y="955454"/>
                </a:cubicBezTo>
                <a:cubicBezTo>
                  <a:pt x="344759" y="943263"/>
                  <a:pt x="223410" y="926086"/>
                  <a:pt x="149160" y="898934"/>
                </a:cubicBezTo>
                <a:cubicBezTo>
                  <a:pt x="74910" y="871782"/>
                  <a:pt x="17836" y="851834"/>
                  <a:pt x="2875" y="792544"/>
                </a:cubicBezTo>
                <a:cubicBezTo>
                  <a:pt x="-12086" y="733254"/>
                  <a:pt x="35013" y="614674"/>
                  <a:pt x="59394" y="543193"/>
                </a:cubicBezTo>
                <a:cubicBezTo>
                  <a:pt x="83775" y="471712"/>
                  <a:pt x="95412" y="422949"/>
                  <a:pt x="149160" y="363659"/>
                </a:cubicBezTo>
                <a:cubicBezTo>
                  <a:pt x="202908" y="304369"/>
                  <a:pt x="220085" y="247295"/>
                  <a:pt x="381884" y="187451"/>
                </a:cubicBezTo>
                <a:cubicBezTo>
                  <a:pt x="543683" y="127607"/>
                  <a:pt x="915489" y="25095"/>
                  <a:pt x="1119954" y="4593"/>
                </a:cubicBezTo>
                <a:cubicBezTo>
                  <a:pt x="1324419" y="-15909"/>
                  <a:pt x="1472365" y="37286"/>
                  <a:pt x="1608675" y="64438"/>
                </a:cubicBezTo>
                <a:cubicBezTo>
                  <a:pt x="1744985" y="91590"/>
                  <a:pt x="1853591" y="135919"/>
                  <a:pt x="1937815" y="167503"/>
                </a:cubicBezTo>
                <a:cubicBezTo>
                  <a:pt x="2022039" y="199087"/>
                  <a:pt x="2071354" y="230672"/>
                  <a:pt x="2114020" y="253945"/>
                </a:cubicBezTo>
                <a:cubicBezTo>
                  <a:pt x="2156686" y="277218"/>
                  <a:pt x="2157795" y="271677"/>
                  <a:pt x="2183838" y="297166"/>
                </a:cubicBezTo>
                <a:close/>
              </a:path>
            </a:pathLst>
          </a:cu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Freeform 8"/>
          <p:cNvSpPr/>
          <p:nvPr/>
        </p:nvSpPr>
        <p:spPr>
          <a:xfrm>
            <a:off x="3368307" y="2601710"/>
            <a:ext cx="2397850" cy="1355165"/>
          </a:xfrm>
          <a:custGeom>
            <a:avLst/>
            <a:gdLst>
              <a:gd name="connsiteX0" fmla="*/ 2183838 w 2397850"/>
              <a:gd name="connsiteY0" fmla="*/ 297166 h 1355165"/>
              <a:gd name="connsiteX1" fmla="*/ 2270278 w 2397850"/>
              <a:gd name="connsiteY1" fmla="*/ 406880 h 1355165"/>
              <a:gd name="connsiteX2" fmla="*/ 2330122 w 2397850"/>
              <a:gd name="connsiteY2" fmla="*/ 503296 h 1355165"/>
              <a:gd name="connsiteX3" fmla="*/ 2370017 w 2397850"/>
              <a:gd name="connsiteY3" fmla="*/ 629634 h 1355165"/>
              <a:gd name="connsiteX4" fmla="*/ 2389965 w 2397850"/>
              <a:gd name="connsiteY4" fmla="*/ 759297 h 1355165"/>
              <a:gd name="connsiteX5" fmla="*/ 2396615 w 2397850"/>
              <a:gd name="connsiteY5" fmla="*/ 888960 h 1355165"/>
              <a:gd name="connsiteX6" fmla="*/ 2366693 w 2397850"/>
              <a:gd name="connsiteY6" fmla="*/ 1101740 h 1355165"/>
              <a:gd name="connsiteX7" fmla="*/ 2280252 w 2397850"/>
              <a:gd name="connsiteY7" fmla="*/ 1234728 h 1355165"/>
              <a:gd name="connsiteX8" fmla="*/ 2100722 w 2397850"/>
              <a:gd name="connsiteY8" fmla="*/ 1291247 h 1355165"/>
              <a:gd name="connsiteX9" fmla="*/ 1788206 w 2397850"/>
              <a:gd name="connsiteY9" fmla="*/ 1324494 h 1355165"/>
              <a:gd name="connsiteX10" fmla="*/ 1359328 w 2397850"/>
              <a:gd name="connsiteY10" fmla="*/ 1341118 h 1355165"/>
              <a:gd name="connsiteX11" fmla="*/ 973670 w 2397850"/>
              <a:gd name="connsiteY11" fmla="*/ 1354416 h 1355165"/>
              <a:gd name="connsiteX12" fmla="*/ 578038 w 2397850"/>
              <a:gd name="connsiteY12" fmla="*/ 1317845 h 1355165"/>
              <a:gd name="connsiteX13" fmla="*/ 428429 w 2397850"/>
              <a:gd name="connsiteY13" fmla="*/ 1244702 h 1355165"/>
              <a:gd name="connsiteX14" fmla="*/ 571388 w 2397850"/>
              <a:gd name="connsiteY14" fmla="*/ 1168234 h 1355165"/>
              <a:gd name="connsiteX15" fmla="*/ 840684 w 2397850"/>
              <a:gd name="connsiteY15" fmla="*/ 1078467 h 1355165"/>
              <a:gd name="connsiteX16" fmla="*/ 1139902 w 2397850"/>
              <a:gd name="connsiteY16" fmla="*/ 975402 h 1355165"/>
              <a:gd name="connsiteX17" fmla="*/ 1479015 w 2397850"/>
              <a:gd name="connsiteY17" fmla="*/ 878986 h 1355165"/>
              <a:gd name="connsiteX18" fmla="*/ 930449 w 2397850"/>
              <a:gd name="connsiteY18" fmla="*/ 945480 h 1355165"/>
              <a:gd name="connsiteX19" fmla="*/ 770867 w 2397850"/>
              <a:gd name="connsiteY19" fmla="*/ 972077 h 1355165"/>
              <a:gd name="connsiteX20" fmla="*/ 448377 w 2397850"/>
              <a:gd name="connsiteY20" fmla="*/ 955454 h 1355165"/>
              <a:gd name="connsiteX21" fmla="*/ 149160 w 2397850"/>
              <a:gd name="connsiteY21" fmla="*/ 898934 h 1355165"/>
              <a:gd name="connsiteX22" fmla="*/ 2875 w 2397850"/>
              <a:gd name="connsiteY22" fmla="*/ 792544 h 1355165"/>
              <a:gd name="connsiteX23" fmla="*/ 59394 w 2397850"/>
              <a:gd name="connsiteY23" fmla="*/ 543193 h 1355165"/>
              <a:gd name="connsiteX24" fmla="*/ 149160 w 2397850"/>
              <a:gd name="connsiteY24" fmla="*/ 363659 h 1355165"/>
              <a:gd name="connsiteX25" fmla="*/ 381884 w 2397850"/>
              <a:gd name="connsiteY25" fmla="*/ 187451 h 1355165"/>
              <a:gd name="connsiteX26" fmla="*/ 1119954 w 2397850"/>
              <a:gd name="connsiteY26" fmla="*/ 4593 h 1355165"/>
              <a:gd name="connsiteX27" fmla="*/ 1608675 w 2397850"/>
              <a:gd name="connsiteY27" fmla="*/ 64438 h 1355165"/>
              <a:gd name="connsiteX28" fmla="*/ 1937815 w 2397850"/>
              <a:gd name="connsiteY28" fmla="*/ 167503 h 1355165"/>
              <a:gd name="connsiteX29" fmla="*/ 2114020 w 2397850"/>
              <a:gd name="connsiteY29" fmla="*/ 253945 h 1355165"/>
              <a:gd name="connsiteX30" fmla="*/ 2183838 w 2397850"/>
              <a:gd name="connsiteY30" fmla="*/ 297166 h 135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97850" h="1355165">
                <a:moveTo>
                  <a:pt x="2183838" y="297166"/>
                </a:moveTo>
                <a:cubicBezTo>
                  <a:pt x="2209881" y="322655"/>
                  <a:pt x="2245897" y="372525"/>
                  <a:pt x="2270278" y="406880"/>
                </a:cubicBezTo>
                <a:cubicBezTo>
                  <a:pt x="2294659" y="441235"/>
                  <a:pt x="2313499" y="466170"/>
                  <a:pt x="2330122" y="503296"/>
                </a:cubicBezTo>
                <a:cubicBezTo>
                  <a:pt x="2346745" y="540422"/>
                  <a:pt x="2360043" y="586967"/>
                  <a:pt x="2370017" y="629634"/>
                </a:cubicBezTo>
                <a:cubicBezTo>
                  <a:pt x="2379991" y="672301"/>
                  <a:pt x="2385532" y="716076"/>
                  <a:pt x="2389965" y="759297"/>
                </a:cubicBezTo>
                <a:cubicBezTo>
                  <a:pt x="2394398" y="802518"/>
                  <a:pt x="2400494" y="831886"/>
                  <a:pt x="2396615" y="888960"/>
                </a:cubicBezTo>
                <a:cubicBezTo>
                  <a:pt x="2392736" y="946034"/>
                  <a:pt x="2386087" y="1044112"/>
                  <a:pt x="2366693" y="1101740"/>
                </a:cubicBezTo>
                <a:cubicBezTo>
                  <a:pt x="2347299" y="1159368"/>
                  <a:pt x="2324580" y="1203144"/>
                  <a:pt x="2280252" y="1234728"/>
                </a:cubicBezTo>
                <a:cubicBezTo>
                  <a:pt x="2235924" y="1266312"/>
                  <a:pt x="2182730" y="1276286"/>
                  <a:pt x="2100722" y="1291247"/>
                </a:cubicBezTo>
                <a:cubicBezTo>
                  <a:pt x="2018714" y="1306208"/>
                  <a:pt x="1911771" y="1316182"/>
                  <a:pt x="1788206" y="1324494"/>
                </a:cubicBezTo>
                <a:cubicBezTo>
                  <a:pt x="1664641" y="1332806"/>
                  <a:pt x="1359328" y="1341118"/>
                  <a:pt x="1359328" y="1341118"/>
                </a:cubicBezTo>
                <a:cubicBezTo>
                  <a:pt x="1223572" y="1346105"/>
                  <a:pt x="1103885" y="1358295"/>
                  <a:pt x="973670" y="1354416"/>
                </a:cubicBezTo>
                <a:cubicBezTo>
                  <a:pt x="843455" y="1350537"/>
                  <a:pt x="668911" y="1336131"/>
                  <a:pt x="578038" y="1317845"/>
                </a:cubicBezTo>
                <a:cubicBezTo>
                  <a:pt x="487164" y="1299559"/>
                  <a:pt x="429537" y="1269637"/>
                  <a:pt x="428429" y="1244702"/>
                </a:cubicBezTo>
                <a:cubicBezTo>
                  <a:pt x="427321" y="1219767"/>
                  <a:pt x="502679" y="1195940"/>
                  <a:pt x="571388" y="1168234"/>
                </a:cubicBezTo>
                <a:cubicBezTo>
                  <a:pt x="640097" y="1140528"/>
                  <a:pt x="840684" y="1078467"/>
                  <a:pt x="840684" y="1078467"/>
                </a:cubicBezTo>
                <a:cubicBezTo>
                  <a:pt x="935436" y="1046328"/>
                  <a:pt x="1033514" y="1008649"/>
                  <a:pt x="1139902" y="975402"/>
                </a:cubicBezTo>
                <a:cubicBezTo>
                  <a:pt x="1246290" y="942155"/>
                  <a:pt x="1513924" y="883973"/>
                  <a:pt x="1479015" y="878986"/>
                </a:cubicBezTo>
                <a:cubicBezTo>
                  <a:pt x="1444106" y="873999"/>
                  <a:pt x="1048474" y="929965"/>
                  <a:pt x="930449" y="945480"/>
                </a:cubicBezTo>
                <a:cubicBezTo>
                  <a:pt x="812424" y="960995"/>
                  <a:pt x="851212" y="970415"/>
                  <a:pt x="770867" y="972077"/>
                </a:cubicBezTo>
                <a:cubicBezTo>
                  <a:pt x="690522" y="973739"/>
                  <a:pt x="551995" y="967645"/>
                  <a:pt x="448377" y="955454"/>
                </a:cubicBezTo>
                <a:cubicBezTo>
                  <a:pt x="344759" y="943263"/>
                  <a:pt x="223410" y="926086"/>
                  <a:pt x="149160" y="898934"/>
                </a:cubicBezTo>
                <a:cubicBezTo>
                  <a:pt x="74910" y="871782"/>
                  <a:pt x="17836" y="851834"/>
                  <a:pt x="2875" y="792544"/>
                </a:cubicBezTo>
                <a:cubicBezTo>
                  <a:pt x="-12086" y="733254"/>
                  <a:pt x="35013" y="614674"/>
                  <a:pt x="59394" y="543193"/>
                </a:cubicBezTo>
                <a:cubicBezTo>
                  <a:pt x="83775" y="471712"/>
                  <a:pt x="95412" y="422949"/>
                  <a:pt x="149160" y="363659"/>
                </a:cubicBezTo>
                <a:cubicBezTo>
                  <a:pt x="202908" y="304369"/>
                  <a:pt x="220085" y="247295"/>
                  <a:pt x="381884" y="187451"/>
                </a:cubicBezTo>
                <a:cubicBezTo>
                  <a:pt x="543683" y="127607"/>
                  <a:pt x="915489" y="25095"/>
                  <a:pt x="1119954" y="4593"/>
                </a:cubicBezTo>
                <a:cubicBezTo>
                  <a:pt x="1324419" y="-15909"/>
                  <a:pt x="1472365" y="37286"/>
                  <a:pt x="1608675" y="64438"/>
                </a:cubicBezTo>
                <a:cubicBezTo>
                  <a:pt x="1744985" y="91590"/>
                  <a:pt x="1853591" y="135919"/>
                  <a:pt x="1937815" y="167503"/>
                </a:cubicBezTo>
                <a:cubicBezTo>
                  <a:pt x="2022039" y="199087"/>
                  <a:pt x="2071354" y="230672"/>
                  <a:pt x="2114020" y="253945"/>
                </a:cubicBezTo>
                <a:cubicBezTo>
                  <a:pt x="2156686" y="277218"/>
                  <a:pt x="2157795" y="271677"/>
                  <a:pt x="2183838" y="297166"/>
                </a:cubicBezTo>
                <a:close/>
              </a:path>
            </a:pathLst>
          </a:cu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Left Arrow 11"/>
          <p:cNvSpPr/>
          <p:nvPr/>
        </p:nvSpPr>
        <p:spPr>
          <a:xfrm rot="20462258">
            <a:off x="5762193" y="2542825"/>
            <a:ext cx="552824" cy="343647"/>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Left Arrow 12"/>
          <p:cNvSpPr/>
          <p:nvPr/>
        </p:nvSpPr>
        <p:spPr>
          <a:xfrm rot="12311670">
            <a:off x="2819352" y="2557873"/>
            <a:ext cx="552824" cy="34364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Left Arrow 13"/>
          <p:cNvSpPr/>
          <p:nvPr/>
        </p:nvSpPr>
        <p:spPr>
          <a:xfrm rot="1742865">
            <a:off x="3582228" y="2990536"/>
            <a:ext cx="552824" cy="343647"/>
          </a:xfrm>
          <a:prstGeom prst="lef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751" y="3002841"/>
            <a:ext cx="2586038" cy="3313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 name="Text Box 6"/>
          <p:cNvSpPr txBox="1">
            <a:spLocks noChangeArrowheads="1"/>
          </p:cNvSpPr>
          <p:nvPr/>
        </p:nvSpPr>
        <p:spPr bwMode="auto">
          <a:xfrm>
            <a:off x="6715964" y="2636128"/>
            <a:ext cx="9080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GB" dirty="0"/>
              <a:t>Source</a:t>
            </a:r>
          </a:p>
        </p:txBody>
      </p:sp>
      <p:sp>
        <p:nvSpPr>
          <p:cNvPr id="16" name="Text Box 7"/>
          <p:cNvSpPr txBox="1">
            <a:spLocks noChangeArrowheads="1"/>
          </p:cNvSpPr>
          <p:nvPr/>
        </p:nvSpPr>
        <p:spPr bwMode="auto">
          <a:xfrm>
            <a:off x="6401638" y="6283550"/>
            <a:ext cx="1522413"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r>
              <a:rPr lang="en-GB" dirty="0"/>
              <a:t>Deformation field</a:t>
            </a:r>
          </a:p>
        </p:txBody>
      </p:sp>
      <p:sp>
        <p:nvSpPr>
          <p:cNvPr id="17" name="Rectangle 8"/>
          <p:cNvSpPr>
            <a:spLocks noChangeArrowheads="1"/>
          </p:cNvSpPr>
          <p:nvPr/>
        </p:nvSpPr>
        <p:spPr bwMode="auto">
          <a:xfrm>
            <a:off x="7908176" y="6261473"/>
            <a:ext cx="115252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eaLnBrk="1" hangingPunct="1"/>
            <a:r>
              <a:rPr lang="en-GB" dirty="0"/>
              <a:t> Warped image</a:t>
            </a:r>
          </a:p>
        </p:txBody>
      </p:sp>
      <p:sp>
        <p:nvSpPr>
          <p:cNvPr id="18" name="Rectangle 9"/>
          <p:cNvSpPr>
            <a:spLocks noChangeArrowheads="1"/>
          </p:cNvSpPr>
          <p:nvPr/>
        </p:nvSpPr>
        <p:spPr bwMode="auto">
          <a:xfrm>
            <a:off x="7924051" y="2648210"/>
            <a:ext cx="11366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GB" dirty="0"/>
              <a:t>Template</a:t>
            </a:r>
          </a:p>
        </p:txBody>
      </p:sp>
      <p:pic>
        <p:nvPicPr>
          <p:cNvPr id="20" name="Picture 19">
            <a:extLst>
              <a:ext uri="{FF2B5EF4-FFF2-40B4-BE49-F238E27FC236}">
                <a16:creationId xmlns:a16="http://schemas.microsoft.com/office/drawing/2014/main" id="{360B779B-2FA1-488C-B157-5F665929004D}"/>
              </a:ext>
            </a:extLst>
          </p:cNvPr>
          <p:cNvPicPr>
            <a:picLocks noChangeAspect="1"/>
          </p:cNvPicPr>
          <p:nvPr/>
        </p:nvPicPr>
        <p:blipFill>
          <a:blip r:embed="rId4"/>
          <a:stretch>
            <a:fillRect/>
          </a:stretch>
        </p:blipFill>
        <p:spPr>
          <a:xfrm>
            <a:off x="0" y="5268432"/>
            <a:ext cx="2510354" cy="1589568"/>
          </a:xfrm>
          <a:prstGeom prst="rect">
            <a:avLst/>
          </a:prstGeom>
        </p:spPr>
      </p:pic>
    </p:spTree>
    <p:extLst>
      <p:ext uri="{BB962C8B-B14F-4D97-AF65-F5344CB8AC3E}">
        <p14:creationId xmlns:p14="http://schemas.microsoft.com/office/powerpoint/2010/main" val="3101346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Normalization is usually done using a structural scan</a:t>
            </a:r>
          </a:p>
        </p:txBody>
      </p:sp>
      <p:pic>
        <p:nvPicPr>
          <p:cNvPr id="5" name="Content Placeholder 4"/>
          <p:cNvPicPr>
            <a:picLocks noGrp="1" noChangeAspect="1"/>
          </p:cNvPicPr>
          <p:nvPr>
            <p:ph idx="1"/>
          </p:nvPr>
        </p:nvPicPr>
        <p:blipFill>
          <a:blip r:embed="rId3"/>
          <a:srcRect l="-8751" r="-8751"/>
          <a:stretch>
            <a:fillRect/>
          </a:stretch>
        </p:blipFill>
        <p:spPr/>
      </p:pic>
    </p:spTree>
    <p:extLst>
      <p:ext uri="{BB962C8B-B14F-4D97-AF65-F5344CB8AC3E}">
        <p14:creationId xmlns:p14="http://schemas.microsoft.com/office/powerpoint/2010/main" val="4090368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 unified segmentation</a:t>
            </a:r>
          </a:p>
        </p:txBody>
      </p:sp>
      <p:sp>
        <p:nvSpPr>
          <p:cNvPr id="4" name="Content Placeholder 3"/>
          <p:cNvSpPr>
            <a:spLocks noGrp="1"/>
          </p:cNvSpPr>
          <p:nvPr>
            <p:ph sz="half" idx="1"/>
          </p:nvPr>
        </p:nvSpPr>
        <p:spPr/>
        <p:txBody>
          <a:bodyPr/>
          <a:lstStyle/>
          <a:p>
            <a:r>
              <a:rPr lang="en-US" dirty="0"/>
              <a:t>Bias correction</a:t>
            </a:r>
          </a:p>
          <a:p>
            <a:r>
              <a:rPr lang="en-US" dirty="0"/>
              <a:t>Tissue segmentation</a:t>
            </a:r>
          </a:p>
          <a:p>
            <a:r>
              <a:rPr lang="en-US" dirty="0"/>
              <a:t>Normalization parameters</a:t>
            </a:r>
          </a:p>
        </p:txBody>
      </p:sp>
      <p:sp>
        <p:nvSpPr>
          <p:cNvPr id="5" name="Content Placeholder 4"/>
          <p:cNvSpPr>
            <a:spLocks noGrp="1"/>
          </p:cNvSpPr>
          <p:nvPr>
            <p:ph sz="half" idx="2"/>
          </p:nvPr>
        </p:nvSpPr>
        <p:spPr/>
        <p:txBody>
          <a:bodyPr/>
          <a:lstStyle/>
          <a:p>
            <a:endParaRPr lang="en-US" dirty="0"/>
          </a:p>
        </p:txBody>
      </p:sp>
      <p:pic>
        <p:nvPicPr>
          <p:cNvPr id="18" name="Picture 17"/>
          <p:cNvPicPr>
            <a:picLocks noChangeAspect="1"/>
          </p:cNvPicPr>
          <p:nvPr/>
        </p:nvPicPr>
        <p:blipFill>
          <a:blip r:embed="rId2"/>
          <a:stretch>
            <a:fillRect/>
          </a:stretch>
        </p:blipFill>
        <p:spPr>
          <a:xfrm>
            <a:off x="4495799" y="1600199"/>
            <a:ext cx="4080435" cy="2027223"/>
          </a:xfrm>
          <a:prstGeom prst="rect">
            <a:avLst/>
          </a:prstGeom>
        </p:spPr>
      </p:pic>
      <p:grpSp>
        <p:nvGrpSpPr>
          <p:cNvPr id="19" name="Group 18"/>
          <p:cNvGrpSpPr>
            <a:grpSpLocks noChangeAspect="1"/>
          </p:cNvGrpSpPr>
          <p:nvPr/>
        </p:nvGrpSpPr>
        <p:grpSpPr>
          <a:xfrm>
            <a:off x="4473212" y="3735291"/>
            <a:ext cx="4213588" cy="1942353"/>
            <a:chOff x="371928" y="4433938"/>
            <a:chExt cx="3223394" cy="1485900"/>
          </a:xfrm>
        </p:grpSpPr>
        <p:pic>
          <p:nvPicPr>
            <p:cNvPr id="20" name="Picture 19"/>
            <p:cNvPicPr>
              <a:picLocks noChangeAspect="1"/>
            </p:cNvPicPr>
            <p:nvPr/>
          </p:nvPicPr>
          <p:blipFill>
            <a:blip r:embed="rId3"/>
            <a:stretch>
              <a:fillRect/>
            </a:stretch>
          </p:blipFill>
          <p:spPr>
            <a:xfrm>
              <a:off x="371928" y="4433938"/>
              <a:ext cx="1143000" cy="1485900"/>
            </a:xfrm>
            <a:prstGeom prst="rect">
              <a:avLst/>
            </a:prstGeom>
          </p:spPr>
        </p:pic>
        <p:pic>
          <p:nvPicPr>
            <p:cNvPr id="21" name="Picture 20"/>
            <p:cNvPicPr>
              <a:picLocks noChangeAspect="1"/>
            </p:cNvPicPr>
            <p:nvPr/>
          </p:nvPicPr>
          <p:blipFill>
            <a:blip r:embed="rId4"/>
            <a:stretch>
              <a:fillRect/>
            </a:stretch>
          </p:blipFill>
          <p:spPr>
            <a:xfrm>
              <a:off x="1405775" y="4433938"/>
              <a:ext cx="1155700" cy="1473200"/>
            </a:xfrm>
            <a:prstGeom prst="rect">
              <a:avLst/>
            </a:prstGeom>
          </p:spPr>
        </p:pic>
        <p:pic>
          <p:nvPicPr>
            <p:cNvPr id="22" name="Picture 21"/>
            <p:cNvPicPr>
              <a:picLocks noChangeAspect="1"/>
            </p:cNvPicPr>
            <p:nvPr/>
          </p:nvPicPr>
          <p:blipFill>
            <a:blip r:embed="rId5"/>
            <a:stretch>
              <a:fillRect/>
            </a:stretch>
          </p:blipFill>
          <p:spPr>
            <a:xfrm>
              <a:off x="2452322" y="4433938"/>
              <a:ext cx="1143000" cy="1485900"/>
            </a:xfrm>
            <a:prstGeom prst="rect">
              <a:avLst/>
            </a:prstGeom>
          </p:spPr>
        </p:pic>
      </p:grpSp>
      <p:sp>
        <p:nvSpPr>
          <p:cNvPr id="23" name="Rectangle 22"/>
          <p:cNvSpPr/>
          <p:nvPr/>
        </p:nvSpPr>
        <p:spPr>
          <a:xfrm>
            <a:off x="6001529" y="5756831"/>
            <a:ext cx="1485240" cy="369332"/>
          </a:xfrm>
          <a:prstGeom prst="rect">
            <a:avLst/>
          </a:prstGeom>
        </p:spPr>
        <p:txBody>
          <a:bodyPr wrap="none">
            <a:spAutoFit/>
          </a:bodyPr>
          <a:lstStyle/>
          <a:p>
            <a:r>
              <a:rPr lang="en-US" dirty="0"/>
              <a:t>s14_seg8.mat</a:t>
            </a:r>
          </a:p>
        </p:txBody>
      </p:sp>
      <p:sp>
        <p:nvSpPr>
          <p:cNvPr id="24" name="Rectangle 23"/>
          <p:cNvSpPr/>
          <p:nvPr/>
        </p:nvSpPr>
        <p:spPr>
          <a:xfrm>
            <a:off x="197793" y="6158380"/>
            <a:ext cx="3890397" cy="276999"/>
          </a:xfrm>
          <a:prstGeom prst="rect">
            <a:avLst/>
          </a:prstGeom>
        </p:spPr>
        <p:txBody>
          <a:bodyPr wrap="square">
            <a:spAutoFit/>
          </a:bodyPr>
          <a:lstStyle/>
          <a:p>
            <a:r>
              <a:rPr lang="en-US" sz="1200" dirty="0"/>
              <a:t>J. </a:t>
            </a:r>
            <a:r>
              <a:rPr lang="en-US" sz="1200" dirty="0" err="1"/>
              <a:t>Ashburner</a:t>
            </a:r>
            <a:r>
              <a:rPr lang="en-US" sz="1200" dirty="0"/>
              <a:t> and K.J. </a:t>
            </a:r>
            <a:r>
              <a:rPr lang="en-US" sz="1200" dirty="0" err="1"/>
              <a:t>Friston</a:t>
            </a:r>
            <a:r>
              <a:rPr lang="en-US" sz="1200" dirty="0"/>
              <a:t>, </a:t>
            </a:r>
            <a:r>
              <a:rPr lang="en-US" sz="1200" dirty="0" err="1"/>
              <a:t>NeuroImage</a:t>
            </a:r>
            <a:r>
              <a:rPr lang="en-US" sz="1200" dirty="0"/>
              <a:t> , 2005.</a:t>
            </a:r>
          </a:p>
        </p:txBody>
      </p:sp>
    </p:spTree>
    <p:extLst>
      <p:ext uri="{BB962C8B-B14F-4D97-AF65-F5344CB8AC3E}">
        <p14:creationId xmlns:p14="http://schemas.microsoft.com/office/powerpoint/2010/main" val="1914222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fsaverage-inflated.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3313" y="3228107"/>
            <a:ext cx="1440000" cy="1440000"/>
          </a:xfrm>
          <a:prstGeom prst="rect">
            <a:avLst/>
          </a:prstGeom>
        </p:spPr>
      </p:pic>
      <p:sp>
        <p:nvSpPr>
          <p:cNvPr id="2" name="Title 1"/>
          <p:cNvSpPr>
            <a:spLocks noGrp="1"/>
          </p:cNvSpPr>
          <p:nvPr>
            <p:ph type="title"/>
          </p:nvPr>
        </p:nvSpPr>
        <p:spPr/>
        <p:txBody>
          <a:bodyPr/>
          <a:lstStyle/>
          <a:p>
            <a:r>
              <a:rPr lang="en-US" dirty="0"/>
              <a:t>FS-FAST: surface-based registration</a:t>
            </a:r>
          </a:p>
        </p:txBody>
      </p:sp>
      <p:sp>
        <p:nvSpPr>
          <p:cNvPr id="7" name="Content Placeholder 6"/>
          <p:cNvSpPr>
            <a:spLocks noGrp="1"/>
          </p:cNvSpPr>
          <p:nvPr>
            <p:ph idx="1"/>
          </p:nvPr>
        </p:nvSpPr>
        <p:spPr/>
        <p:txBody>
          <a:bodyPr/>
          <a:lstStyle/>
          <a:p>
            <a:endParaRPr lang="en-US"/>
          </a:p>
        </p:txBody>
      </p:sp>
      <p:sp>
        <p:nvSpPr>
          <p:cNvPr id="29" name="TextBox 28"/>
          <p:cNvSpPr txBox="1"/>
          <p:nvPr/>
        </p:nvSpPr>
        <p:spPr>
          <a:xfrm>
            <a:off x="2652158" y="1600200"/>
            <a:ext cx="1096499" cy="369332"/>
          </a:xfrm>
          <a:prstGeom prst="rect">
            <a:avLst/>
          </a:prstGeom>
          <a:noFill/>
        </p:spPr>
        <p:txBody>
          <a:bodyPr wrap="none" rtlCol="0">
            <a:spAutoFit/>
          </a:bodyPr>
          <a:lstStyle/>
          <a:p>
            <a:r>
              <a:rPr lang="en-US" dirty="0"/>
              <a:t>individual</a:t>
            </a:r>
          </a:p>
        </p:txBody>
      </p:sp>
      <p:sp>
        <p:nvSpPr>
          <p:cNvPr id="32" name="TextBox 31"/>
          <p:cNvSpPr txBox="1"/>
          <p:nvPr/>
        </p:nvSpPr>
        <p:spPr>
          <a:xfrm>
            <a:off x="4703513" y="1600200"/>
            <a:ext cx="1995370" cy="369332"/>
          </a:xfrm>
          <a:prstGeom prst="rect">
            <a:avLst/>
          </a:prstGeom>
          <a:noFill/>
        </p:spPr>
        <p:txBody>
          <a:bodyPr wrap="none" rtlCol="0">
            <a:spAutoFit/>
          </a:bodyPr>
          <a:lstStyle/>
          <a:p>
            <a:r>
              <a:rPr lang="en-US" dirty="0" err="1"/>
              <a:t>fsaverage</a:t>
            </a:r>
            <a:r>
              <a:rPr lang="en-US" dirty="0"/>
              <a:t> template</a:t>
            </a:r>
          </a:p>
        </p:txBody>
      </p:sp>
      <p:pic>
        <p:nvPicPr>
          <p:cNvPr id="34" name="Picture 33" descr="bert-whit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8437" y="1957437"/>
            <a:ext cx="1440000" cy="1440000"/>
          </a:xfrm>
          <a:prstGeom prst="rect">
            <a:avLst/>
          </a:prstGeom>
        </p:spPr>
      </p:pic>
      <p:pic>
        <p:nvPicPr>
          <p:cNvPr id="35" name="Picture 34" descr="bert-inflated.ti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8437" y="3228107"/>
            <a:ext cx="1440000" cy="1440000"/>
          </a:xfrm>
          <a:prstGeom prst="rect">
            <a:avLst/>
          </a:prstGeom>
        </p:spPr>
      </p:pic>
      <p:pic>
        <p:nvPicPr>
          <p:cNvPr id="36" name="Picture 35" descr="bert-sphere.t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08437" y="4666878"/>
            <a:ext cx="1440000" cy="1440000"/>
          </a:xfrm>
          <a:prstGeom prst="rect">
            <a:avLst/>
          </a:prstGeom>
        </p:spPr>
      </p:pic>
      <p:pic>
        <p:nvPicPr>
          <p:cNvPr id="37" name="Picture 36" descr="fsaverage-white.t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3313" y="1957437"/>
            <a:ext cx="1440000" cy="1440000"/>
          </a:xfrm>
          <a:prstGeom prst="rect">
            <a:avLst/>
          </a:prstGeom>
        </p:spPr>
      </p:pic>
      <p:pic>
        <p:nvPicPr>
          <p:cNvPr id="39" name="Picture 38" descr="fsaverage-sphere.ti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3313" y="4666878"/>
            <a:ext cx="1440000" cy="1440000"/>
          </a:xfrm>
          <a:prstGeom prst="rect">
            <a:avLst/>
          </a:prstGeom>
        </p:spPr>
      </p:pic>
      <p:grpSp>
        <p:nvGrpSpPr>
          <p:cNvPr id="40" name="Group 39"/>
          <p:cNvGrpSpPr/>
          <p:nvPr/>
        </p:nvGrpSpPr>
        <p:grpSpPr>
          <a:xfrm rot="5400000">
            <a:off x="3053993" y="3124580"/>
            <a:ext cx="335219" cy="392143"/>
            <a:chOff x="1742963" y="2056590"/>
            <a:chExt cx="335219" cy="392143"/>
          </a:xfrm>
        </p:grpSpPr>
        <p:sp>
          <p:nvSpPr>
            <p:cNvPr id="41" name="Right Arrow 40"/>
            <p:cNvSpPr/>
            <p:nvPr/>
          </p:nvSpPr>
          <p:spPr>
            <a:xfrm>
              <a:off x="1742963" y="2056590"/>
              <a:ext cx="335219" cy="39214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Right Arrow 4"/>
            <p:cNvSpPr/>
            <p:nvPr/>
          </p:nvSpPr>
          <p:spPr>
            <a:xfrm>
              <a:off x="1742963" y="2135019"/>
              <a:ext cx="234653" cy="235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grpSp>
        <p:nvGrpSpPr>
          <p:cNvPr id="43" name="Group 42"/>
          <p:cNvGrpSpPr/>
          <p:nvPr/>
        </p:nvGrpSpPr>
        <p:grpSpPr>
          <a:xfrm rot="5400000">
            <a:off x="3053993" y="4349856"/>
            <a:ext cx="335219" cy="392143"/>
            <a:chOff x="1742963" y="2056590"/>
            <a:chExt cx="335219" cy="392143"/>
          </a:xfrm>
        </p:grpSpPr>
        <p:sp>
          <p:nvSpPr>
            <p:cNvPr id="44" name="Right Arrow 43"/>
            <p:cNvSpPr/>
            <p:nvPr/>
          </p:nvSpPr>
          <p:spPr>
            <a:xfrm>
              <a:off x="1742963" y="2056590"/>
              <a:ext cx="335219" cy="39214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5" name="Right Arrow 4"/>
            <p:cNvSpPr/>
            <p:nvPr/>
          </p:nvSpPr>
          <p:spPr>
            <a:xfrm>
              <a:off x="1742963" y="2135019"/>
              <a:ext cx="234653" cy="235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grpSp>
        <p:nvGrpSpPr>
          <p:cNvPr id="46" name="Group 45"/>
          <p:cNvGrpSpPr/>
          <p:nvPr/>
        </p:nvGrpSpPr>
        <p:grpSpPr>
          <a:xfrm rot="5400000">
            <a:off x="5528674" y="3124580"/>
            <a:ext cx="335219" cy="392143"/>
            <a:chOff x="1742963" y="2056590"/>
            <a:chExt cx="335219" cy="392143"/>
          </a:xfrm>
        </p:grpSpPr>
        <p:sp>
          <p:nvSpPr>
            <p:cNvPr id="47" name="Right Arrow 46"/>
            <p:cNvSpPr/>
            <p:nvPr/>
          </p:nvSpPr>
          <p:spPr>
            <a:xfrm>
              <a:off x="1742963" y="2056590"/>
              <a:ext cx="335219" cy="39214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Right Arrow 4"/>
            <p:cNvSpPr/>
            <p:nvPr/>
          </p:nvSpPr>
          <p:spPr>
            <a:xfrm>
              <a:off x="1742963" y="2135019"/>
              <a:ext cx="234653" cy="235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grpSp>
        <p:nvGrpSpPr>
          <p:cNvPr id="49" name="Group 48"/>
          <p:cNvGrpSpPr/>
          <p:nvPr/>
        </p:nvGrpSpPr>
        <p:grpSpPr>
          <a:xfrm rot="5400000">
            <a:off x="5528674" y="4349856"/>
            <a:ext cx="335219" cy="392143"/>
            <a:chOff x="1742963" y="2056590"/>
            <a:chExt cx="335219" cy="392143"/>
          </a:xfrm>
        </p:grpSpPr>
        <p:sp>
          <p:nvSpPr>
            <p:cNvPr id="50" name="Right Arrow 49"/>
            <p:cNvSpPr/>
            <p:nvPr/>
          </p:nvSpPr>
          <p:spPr>
            <a:xfrm>
              <a:off x="1742963" y="2056590"/>
              <a:ext cx="335219" cy="39214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1" name="Right Arrow 4"/>
            <p:cNvSpPr/>
            <p:nvPr/>
          </p:nvSpPr>
          <p:spPr>
            <a:xfrm>
              <a:off x="1742963" y="2135019"/>
              <a:ext cx="234653" cy="235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p:txBody>
        </p:sp>
      </p:grpSp>
      <p:grpSp>
        <p:nvGrpSpPr>
          <p:cNvPr id="52" name="Group 51"/>
          <p:cNvGrpSpPr/>
          <p:nvPr/>
        </p:nvGrpSpPr>
        <p:grpSpPr>
          <a:xfrm>
            <a:off x="3944165" y="4601588"/>
            <a:ext cx="1019148" cy="1799998"/>
            <a:chOff x="1738937" y="2056590"/>
            <a:chExt cx="339245" cy="392143"/>
          </a:xfrm>
        </p:grpSpPr>
        <p:sp>
          <p:nvSpPr>
            <p:cNvPr id="53" name="Right Arrow 52"/>
            <p:cNvSpPr/>
            <p:nvPr/>
          </p:nvSpPr>
          <p:spPr>
            <a:xfrm>
              <a:off x="1742963" y="2056590"/>
              <a:ext cx="335219" cy="392143"/>
            </a:xfrm>
            <a:prstGeom prst="rightArrow">
              <a:avLst>
                <a:gd name="adj1" fmla="val 60000"/>
                <a:gd name="adj2" fmla="val 50000"/>
              </a:avLst>
            </a:prstGeom>
            <a:ln>
              <a:noFill/>
            </a:ln>
          </p:spPr>
          <p:style>
            <a:lnRef idx="2">
              <a:schemeClr val="accent2">
                <a:shade val="50000"/>
              </a:schemeClr>
            </a:lnRef>
            <a:fillRef idx="1">
              <a:schemeClr val="accent2"/>
            </a:fillRef>
            <a:effectRef idx="0">
              <a:schemeClr val="accent2"/>
            </a:effectRef>
            <a:fontRef idx="minor">
              <a:schemeClr val="lt1"/>
            </a:fontRef>
          </p:style>
        </p:sp>
        <p:sp>
          <p:nvSpPr>
            <p:cNvPr id="54" name="Right Arrow 4"/>
            <p:cNvSpPr/>
            <p:nvPr/>
          </p:nvSpPr>
          <p:spPr>
            <a:xfrm>
              <a:off x="1738937" y="2135019"/>
              <a:ext cx="240687" cy="235285"/>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100" kern="1200" dirty="0"/>
                <a:t>nonlinear spherical registration</a:t>
              </a:r>
            </a:p>
          </p:txBody>
        </p:sp>
      </p:grpSp>
    </p:spTree>
    <p:extLst>
      <p:ext uri="{BB962C8B-B14F-4D97-AF65-F5344CB8AC3E}">
        <p14:creationId xmlns:p14="http://schemas.microsoft.com/office/powerpoint/2010/main" val="2397932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606610" y="6087582"/>
            <a:ext cx="4318610" cy="461665"/>
          </a:xfrm>
          <a:prstGeom prst="rect">
            <a:avLst/>
          </a:prstGeom>
          <a:noFill/>
        </p:spPr>
        <p:txBody>
          <a:bodyPr wrap="none" rtlCol="0">
            <a:spAutoFit/>
          </a:bodyPr>
          <a:lstStyle/>
          <a:p>
            <a:r>
              <a:rPr lang="en-US" sz="1200" dirty="0"/>
              <a:t>Slide adapted from Doug </a:t>
            </a:r>
            <a:r>
              <a:rPr lang="en-US" sz="1200" dirty="0" err="1"/>
              <a:t>Greve</a:t>
            </a:r>
            <a:endParaRPr lang="en-US" sz="1200" dirty="0"/>
          </a:p>
          <a:p>
            <a:r>
              <a:rPr lang="en-US" sz="1200" dirty="0"/>
              <a:t>http://</a:t>
            </a:r>
            <a:r>
              <a:rPr lang="en-US" sz="1200" dirty="0" err="1"/>
              <a:t>surfer.nmr.mgh.harvard.edu</a:t>
            </a:r>
            <a:r>
              <a:rPr lang="en-US" sz="1200" dirty="0"/>
              <a:t>/pub/docs/fsfast.april2011.ppt</a:t>
            </a:r>
          </a:p>
        </p:txBody>
      </p:sp>
      <p:sp>
        <p:nvSpPr>
          <p:cNvPr id="3" name="Title 2"/>
          <p:cNvSpPr>
            <a:spLocks noGrp="1"/>
          </p:cNvSpPr>
          <p:nvPr>
            <p:ph type="title"/>
          </p:nvPr>
        </p:nvSpPr>
        <p:spPr/>
        <p:txBody>
          <a:bodyPr/>
          <a:lstStyle/>
          <a:p>
            <a:r>
              <a:rPr lang="en-US" dirty="0"/>
              <a:t>FS-FAST</a:t>
            </a:r>
          </a:p>
        </p:txBody>
      </p:sp>
      <p:pic>
        <p:nvPicPr>
          <p:cNvPr id="46" name="Picture 45"/>
          <p:cNvPicPr>
            <a:picLocks noChangeAspect="1"/>
          </p:cNvPicPr>
          <p:nvPr/>
        </p:nvPicPr>
        <p:blipFill rotWithShape="1">
          <a:blip r:embed="rId3"/>
          <a:srcRect r="22727"/>
          <a:stretch/>
        </p:blipFill>
        <p:spPr>
          <a:xfrm>
            <a:off x="1851691" y="1196921"/>
            <a:ext cx="5400000" cy="4935484"/>
          </a:xfrm>
          <a:prstGeom prst="rect">
            <a:avLst/>
          </a:prstGeom>
        </p:spPr>
      </p:pic>
    </p:spTree>
    <p:extLst>
      <p:ext uri="{BB962C8B-B14F-4D97-AF65-F5344CB8AC3E}">
        <p14:creationId xmlns:p14="http://schemas.microsoft.com/office/powerpoint/2010/main" val="645153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E661E-DD42-4F7C-BBE4-66F1A256CD4E}"/>
              </a:ext>
            </a:extLst>
          </p:cNvPr>
          <p:cNvSpPr>
            <a:spLocks noGrp="1"/>
          </p:cNvSpPr>
          <p:nvPr>
            <p:ph type="title"/>
          </p:nvPr>
        </p:nvSpPr>
        <p:spPr/>
        <p:txBody>
          <a:bodyPr/>
          <a:lstStyle/>
          <a:p>
            <a:r>
              <a:rPr lang="en-US" dirty="0"/>
              <a:t>A typical research question</a:t>
            </a:r>
          </a:p>
        </p:txBody>
      </p:sp>
      <p:sp>
        <p:nvSpPr>
          <p:cNvPr id="3" name="Content Placeholder 2">
            <a:extLst>
              <a:ext uri="{FF2B5EF4-FFF2-40B4-BE49-F238E27FC236}">
                <a16:creationId xmlns:a16="http://schemas.microsoft.com/office/drawing/2014/main" id="{10D1AF84-BEC3-439A-85CE-0C8DD1F6E531}"/>
              </a:ext>
            </a:extLst>
          </p:cNvPr>
          <p:cNvSpPr>
            <a:spLocks noGrp="1"/>
          </p:cNvSpPr>
          <p:nvPr>
            <p:ph idx="1"/>
          </p:nvPr>
        </p:nvSpPr>
        <p:spPr/>
        <p:txBody>
          <a:bodyPr/>
          <a:lstStyle/>
          <a:p>
            <a:r>
              <a:rPr lang="en-US" dirty="0"/>
              <a:t>Which areas are activated by flickering checkerboard? </a:t>
            </a:r>
          </a:p>
        </p:txBody>
      </p:sp>
    </p:spTree>
    <p:extLst>
      <p:ext uri="{BB962C8B-B14F-4D97-AF65-F5344CB8AC3E}">
        <p14:creationId xmlns:p14="http://schemas.microsoft.com/office/powerpoint/2010/main" val="21018516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fMRI preprocessing stream</a:t>
            </a:r>
          </a:p>
        </p:txBody>
      </p:sp>
      <p:graphicFrame>
        <p:nvGraphicFramePr>
          <p:cNvPr id="4" name="Content Placeholder 3"/>
          <p:cNvGraphicFramePr>
            <a:graphicFrameLocks noGrp="1"/>
          </p:cNvGraphicFramePr>
          <p:nvPr>
            <p:ph idx="1"/>
            <p:extLst/>
          </p:nvPr>
        </p:nvGraphicFramePr>
        <p:xfrm>
          <a:off x="457200" y="1600200"/>
          <a:ext cx="8229600" cy="4505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32179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smoothing</a:t>
            </a:r>
          </a:p>
        </p:txBody>
      </p:sp>
      <p:pic>
        <p:nvPicPr>
          <p:cNvPr id="6" name="Picture 5" descr="fwhmdemo"/>
          <p:cNvPicPr>
            <a:picLocks noChangeAspect="1" noChangeArrowheads="1"/>
          </p:cNvPicPr>
          <p:nvPr/>
        </p:nvPicPr>
        <p:blipFill>
          <a:blip r:embed="rId3">
            <a:extLst>
              <a:ext uri="{28A0092B-C50C-407E-A947-70E740481C1C}">
                <a14:useLocalDpi xmlns:a14="http://schemas.microsoft.com/office/drawing/2010/main" val="0"/>
              </a:ext>
            </a:extLst>
          </a:blip>
          <a:srcRect l="13544" t="5501" r="16028" b="8339"/>
          <a:stretch>
            <a:fillRect/>
          </a:stretch>
        </p:blipFill>
        <p:spPr bwMode="auto">
          <a:xfrm>
            <a:off x="5777755" y="2078997"/>
            <a:ext cx="1620000" cy="171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fwhmdemo"/>
          <p:cNvPicPr>
            <a:picLocks noChangeAspect="1" noChangeArrowheads="1"/>
          </p:cNvPicPr>
          <p:nvPr/>
        </p:nvPicPr>
        <p:blipFill>
          <a:blip r:embed="rId4">
            <a:extLst>
              <a:ext uri="{28A0092B-C50C-407E-A947-70E740481C1C}">
                <a14:useLocalDpi xmlns:a14="http://schemas.microsoft.com/office/drawing/2010/main" val="0"/>
              </a:ext>
            </a:extLst>
          </a:blip>
          <a:srcRect l="13513" t="2946" r="16216" b="8319"/>
          <a:stretch>
            <a:fillRect/>
          </a:stretch>
        </p:blipFill>
        <p:spPr bwMode="auto">
          <a:xfrm>
            <a:off x="3818406" y="2078997"/>
            <a:ext cx="1579681" cy="172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fwhmdemo"/>
          <p:cNvPicPr>
            <a:picLocks noChangeAspect="1" noChangeArrowheads="1"/>
          </p:cNvPicPr>
          <p:nvPr/>
        </p:nvPicPr>
        <p:blipFill>
          <a:blip r:embed="rId5">
            <a:extLst>
              <a:ext uri="{28A0092B-C50C-407E-A947-70E740481C1C}">
                <a14:useLocalDpi xmlns:a14="http://schemas.microsoft.com/office/drawing/2010/main" val="0"/>
              </a:ext>
            </a:extLst>
          </a:blip>
          <a:srcRect l="13513" t="2946" r="16216" b="5547"/>
          <a:stretch>
            <a:fillRect/>
          </a:stretch>
        </p:blipFill>
        <p:spPr bwMode="auto">
          <a:xfrm>
            <a:off x="1699093" y="2078997"/>
            <a:ext cx="1531193" cy="172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1981049" y="1757508"/>
            <a:ext cx="100644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0 FWHM</a:t>
            </a:r>
          </a:p>
        </p:txBody>
      </p:sp>
      <p:sp>
        <p:nvSpPr>
          <p:cNvPr id="10" name="Text Box 9"/>
          <p:cNvSpPr txBox="1">
            <a:spLocks noChangeArrowheads="1"/>
          </p:cNvSpPr>
          <p:nvPr/>
        </p:nvSpPr>
        <p:spPr bwMode="auto">
          <a:xfrm>
            <a:off x="4088651" y="1742567"/>
            <a:ext cx="100644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5 FWHM</a:t>
            </a:r>
          </a:p>
        </p:txBody>
      </p:sp>
      <p:sp>
        <p:nvSpPr>
          <p:cNvPr id="11" name="Text Box 10"/>
          <p:cNvSpPr txBox="1">
            <a:spLocks noChangeArrowheads="1"/>
          </p:cNvSpPr>
          <p:nvPr/>
        </p:nvSpPr>
        <p:spPr bwMode="auto">
          <a:xfrm>
            <a:off x="6079188" y="1712685"/>
            <a:ext cx="112343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10 FWHM</a:t>
            </a:r>
          </a:p>
        </p:txBody>
      </p:sp>
      <p:grpSp>
        <p:nvGrpSpPr>
          <p:cNvPr id="25" name="Group 24"/>
          <p:cNvGrpSpPr>
            <a:grpSpLocks noChangeAspect="1"/>
          </p:cNvGrpSpPr>
          <p:nvPr/>
        </p:nvGrpSpPr>
        <p:grpSpPr>
          <a:xfrm>
            <a:off x="2758647" y="4207147"/>
            <a:ext cx="3600000" cy="2560000"/>
            <a:chOff x="6000750" y="3657600"/>
            <a:chExt cx="4286250" cy="3048000"/>
          </a:xfrm>
        </p:grpSpPr>
        <p:pic>
          <p:nvPicPr>
            <p:cNvPr id="26" name="Picture 12" descr="fwhmdemo"/>
            <p:cNvPicPr>
              <a:picLocks noChangeAspect="1" noChangeArrowheads="1"/>
            </p:cNvPicPr>
            <p:nvPr/>
          </p:nvPicPr>
          <p:blipFill>
            <a:blip r:embed="rId6">
              <a:extLst>
                <a:ext uri="{28A0092B-C50C-407E-A947-70E740481C1C}">
                  <a14:useLocalDpi xmlns:a14="http://schemas.microsoft.com/office/drawing/2010/main" val="0"/>
                </a:ext>
              </a:extLst>
            </a:blip>
            <a:srcRect l="5409" t="16180" r="8032" b="3352"/>
            <a:stretch>
              <a:fillRect/>
            </a:stretch>
          </p:blipFill>
          <p:spPr bwMode="auto">
            <a:xfrm>
              <a:off x="6000750" y="3657600"/>
              <a:ext cx="4286250"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Line 13"/>
            <p:cNvSpPr>
              <a:spLocks noChangeShapeType="1"/>
            </p:cNvSpPr>
            <p:nvPr/>
          </p:nvSpPr>
          <p:spPr bwMode="auto">
            <a:xfrm>
              <a:off x="8120063" y="5203825"/>
              <a:ext cx="349250" cy="0"/>
            </a:xfrm>
            <a:prstGeom prst="line">
              <a:avLst/>
            </a:prstGeom>
            <a:noFill/>
            <a:ln w="28575">
              <a:solidFill>
                <a:srgbClr val="0000FF"/>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8" name="Text Box 14"/>
            <p:cNvSpPr txBox="1">
              <a:spLocks noChangeArrowheads="1"/>
            </p:cNvSpPr>
            <p:nvPr/>
          </p:nvSpPr>
          <p:spPr bwMode="auto">
            <a:xfrm>
              <a:off x="8486775" y="4495800"/>
              <a:ext cx="119184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2mm FWHM</a:t>
              </a:r>
            </a:p>
          </p:txBody>
        </p:sp>
        <p:sp>
          <p:nvSpPr>
            <p:cNvPr id="29" name="Line 15"/>
            <p:cNvSpPr>
              <a:spLocks noChangeShapeType="1"/>
            </p:cNvSpPr>
            <p:nvPr/>
          </p:nvSpPr>
          <p:spPr bwMode="auto">
            <a:xfrm flipH="1">
              <a:off x="8296275" y="4800600"/>
              <a:ext cx="790575" cy="358775"/>
            </a:xfrm>
            <a:prstGeom prst="line">
              <a:avLst/>
            </a:prstGeom>
            <a:noFill/>
            <a:ln w="9525">
              <a:solidFill>
                <a:schemeClr val="bg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0" name="Text Box 16"/>
            <p:cNvSpPr txBox="1">
              <a:spLocks noChangeArrowheads="1"/>
            </p:cNvSpPr>
            <p:nvPr/>
          </p:nvSpPr>
          <p:spPr bwMode="auto">
            <a:xfrm>
              <a:off x="6429375" y="5867400"/>
              <a:ext cx="129169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dirty="0">
                  <a:solidFill>
                    <a:schemeClr val="tx1"/>
                  </a:solidFill>
                  <a:latin typeface="Arial" charset="0"/>
                  <a:ea typeface="MS PGothic" charset="0"/>
                  <a:cs typeface="MS PGothic" charset="0"/>
                </a:rPr>
                <a:t>10mm FWHM</a:t>
              </a:r>
            </a:p>
          </p:txBody>
        </p:sp>
        <p:sp>
          <p:nvSpPr>
            <p:cNvPr id="31" name="Text Box 17"/>
            <p:cNvSpPr txBox="1">
              <a:spLocks noChangeArrowheads="1"/>
            </p:cNvSpPr>
            <p:nvPr/>
          </p:nvSpPr>
          <p:spPr bwMode="auto">
            <a:xfrm>
              <a:off x="8572500" y="5410200"/>
              <a:ext cx="119184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dirty="0">
                  <a:solidFill>
                    <a:schemeClr val="tx1"/>
                  </a:solidFill>
                  <a:latin typeface="Arial" charset="0"/>
                  <a:ea typeface="MS PGothic" charset="0"/>
                  <a:cs typeface="MS PGothic" charset="0"/>
                </a:rPr>
                <a:t>5mm FWHM</a:t>
              </a:r>
            </a:p>
          </p:txBody>
        </p:sp>
        <p:sp>
          <p:nvSpPr>
            <p:cNvPr id="32" name="Line 18"/>
            <p:cNvSpPr>
              <a:spLocks noChangeShapeType="1"/>
            </p:cNvSpPr>
            <p:nvPr/>
          </p:nvSpPr>
          <p:spPr bwMode="auto">
            <a:xfrm>
              <a:off x="8304213" y="6484938"/>
              <a:ext cx="344487" cy="0"/>
            </a:xfrm>
            <a:prstGeom prst="line">
              <a:avLst/>
            </a:prstGeom>
            <a:noFill/>
            <a:ln w="28575">
              <a:solidFill>
                <a:srgbClr val="0000FF"/>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 name="Line 19"/>
            <p:cNvSpPr>
              <a:spLocks noChangeShapeType="1"/>
            </p:cNvSpPr>
            <p:nvPr/>
          </p:nvSpPr>
          <p:spPr bwMode="auto">
            <a:xfrm>
              <a:off x="7375525" y="3894138"/>
              <a:ext cx="863600" cy="0"/>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4" name="Line 20"/>
            <p:cNvSpPr>
              <a:spLocks noChangeShapeType="1"/>
            </p:cNvSpPr>
            <p:nvPr/>
          </p:nvSpPr>
          <p:spPr bwMode="auto">
            <a:xfrm>
              <a:off x="7162800" y="5205413"/>
              <a:ext cx="863600" cy="0"/>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5" name="Text Box 21"/>
            <p:cNvSpPr txBox="1">
              <a:spLocks noChangeArrowheads="1"/>
            </p:cNvSpPr>
            <p:nvPr/>
          </p:nvSpPr>
          <p:spPr bwMode="auto">
            <a:xfrm>
              <a:off x="6480175" y="3733800"/>
              <a:ext cx="86301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Full Max</a:t>
              </a:r>
            </a:p>
          </p:txBody>
        </p:sp>
        <p:sp>
          <p:nvSpPr>
            <p:cNvPr id="36" name="Text Box 22"/>
            <p:cNvSpPr txBox="1">
              <a:spLocks noChangeArrowheads="1"/>
            </p:cNvSpPr>
            <p:nvPr/>
          </p:nvSpPr>
          <p:spPr bwMode="auto">
            <a:xfrm>
              <a:off x="6343650" y="4953000"/>
              <a:ext cx="89299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Half Max</a:t>
              </a:r>
            </a:p>
          </p:txBody>
        </p:sp>
      </p:grpSp>
      <p:sp>
        <p:nvSpPr>
          <p:cNvPr id="4" name="Text Box 3"/>
          <p:cNvSpPr txBox="1">
            <a:spLocks noChangeArrowheads="1"/>
          </p:cNvSpPr>
          <p:nvPr/>
        </p:nvSpPr>
        <p:spPr bwMode="auto">
          <a:xfrm>
            <a:off x="3522827" y="3885554"/>
            <a:ext cx="210826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Full-Width/Half-max</a:t>
            </a:r>
          </a:p>
        </p:txBody>
      </p:sp>
      <p:sp>
        <p:nvSpPr>
          <p:cNvPr id="22" name="TextBox 21"/>
          <p:cNvSpPr txBox="1"/>
          <p:nvPr/>
        </p:nvSpPr>
        <p:spPr>
          <a:xfrm>
            <a:off x="941294" y="1114177"/>
            <a:ext cx="7485530" cy="646331"/>
          </a:xfrm>
          <a:prstGeom prst="rect">
            <a:avLst/>
          </a:prstGeom>
          <a:noFill/>
        </p:spPr>
        <p:txBody>
          <a:bodyPr wrap="square" rtlCol="0">
            <a:spAutoFit/>
          </a:bodyPr>
          <a:lstStyle/>
          <a:p>
            <a:pPr algn="ctr"/>
            <a:r>
              <a:rPr lang="en-US" dirty="0"/>
              <a:t>Purpose1: increase the signal and suppress the noise</a:t>
            </a:r>
          </a:p>
          <a:p>
            <a:pPr algn="ctr"/>
            <a:r>
              <a:rPr lang="en-US" dirty="0"/>
              <a:t>Purpose2: even better compensate for inter-individual differences</a:t>
            </a:r>
          </a:p>
        </p:txBody>
      </p:sp>
    </p:spTree>
    <p:extLst>
      <p:ext uri="{BB962C8B-B14F-4D97-AF65-F5344CB8AC3E}">
        <p14:creationId xmlns:p14="http://schemas.microsoft.com/office/powerpoint/2010/main" val="1485515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730500" y="0"/>
            <a:ext cx="3676261" cy="6858000"/>
          </a:xfrm>
          <a:prstGeom prst="rect">
            <a:avLst/>
          </a:prstGeom>
        </p:spPr>
      </p:pic>
      <p:pic>
        <p:nvPicPr>
          <p:cNvPr id="6" name="Picture 5"/>
          <p:cNvPicPr>
            <a:picLocks noChangeAspect="1"/>
          </p:cNvPicPr>
          <p:nvPr/>
        </p:nvPicPr>
        <p:blipFill>
          <a:blip r:embed="rId4"/>
          <a:stretch>
            <a:fillRect/>
          </a:stretch>
        </p:blipFill>
        <p:spPr>
          <a:xfrm>
            <a:off x="132294" y="1365381"/>
            <a:ext cx="8902700" cy="2044700"/>
          </a:xfrm>
          <a:prstGeom prst="rect">
            <a:avLst/>
          </a:prstGeom>
        </p:spPr>
      </p:pic>
    </p:spTree>
    <p:extLst>
      <p:ext uri="{BB962C8B-B14F-4D97-AF65-F5344CB8AC3E}">
        <p14:creationId xmlns:p14="http://schemas.microsoft.com/office/powerpoint/2010/main" val="29520300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smoothing</a:t>
            </a:r>
          </a:p>
        </p:txBody>
      </p:sp>
      <p:pic>
        <p:nvPicPr>
          <p:cNvPr id="6" name="Picture 5" descr="fwhmdemo"/>
          <p:cNvPicPr>
            <a:picLocks noChangeAspect="1" noChangeArrowheads="1"/>
          </p:cNvPicPr>
          <p:nvPr/>
        </p:nvPicPr>
        <p:blipFill>
          <a:blip r:embed="rId3">
            <a:extLst>
              <a:ext uri="{28A0092B-C50C-407E-A947-70E740481C1C}">
                <a14:useLocalDpi xmlns:a14="http://schemas.microsoft.com/office/drawing/2010/main" val="0"/>
              </a:ext>
            </a:extLst>
          </a:blip>
          <a:srcRect l="13544" t="5501" r="16028" b="8339"/>
          <a:stretch>
            <a:fillRect/>
          </a:stretch>
        </p:blipFill>
        <p:spPr bwMode="auto">
          <a:xfrm>
            <a:off x="5777755" y="2078997"/>
            <a:ext cx="1620000" cy="17174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descr="fwhmdemo"/>
          <p:cNvPicPr>
            <a:picLocks noChangeAspect="1" noChangeArrowheads="1"/>
          </p:cNvPicPr>
          <p:nvPr/>
        </p:nvPicPr>
        <p:blipFill>
          <a:blip r:embed="rId4">
            <a:extLst>
              <a:ext uri="{28A0092B-C50C-407E-A947-70E740481C1C}">
                <a14:useLocalDpi xmlns:a14="http://schemas.microsoft.com/office/drawing/2010/main" val="0"/>
              </a:ext>
            </a:extLst>
          </a:blip>
          <a:srcRect l="13513" t="2946" r="16216" b="8319"/>
          <a:stretch>
            <a:fillRect/>
          </a:stretch>
        </p:blipFill>
        <p:spPr bwMode="auto">
          <a:xfrm>
            <a:off x="3818406" y="2078997"/>
            <a:ext cx="1579681" cy="172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descr="fwhmdemo"/>
          <p:cNvPicPr>
            <a:picLocks noChangeAspect="1" noChangeArrowheads="1"/>
          </p:cNvPicPr>
          <p:nvPr/>
        </p:nvPicPr>
        <p:blipFill>
          <a:blip r:embed="rId5">
            <a:extLst>
              <a:ext uri="{28A0092B-C50C-407E-A947-70E740481C1C}">
                <a14:useLocalDpi xmlns:a14="http://schemas.microsoft.com/office/drawing/2010/main" val="0"/>
              </a:ext>
            </a:extLst>
          </a:blip>
          <a:srcRect l="13513" t="2946" r="16216" b="5547"/>
          <a:stretch>
            <a:fillRect/>
          </a:stretch>
        </p:blipFill>
        <p:spPr bwMode="auto">
          <a:xfrm>
            <a:off x="1699093" y="2078997"/>
            <a:ext cx="1531193" cy="172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1981049" y="1757508"/>
            <a:ext cx="100644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0 FWHM</a:t>
            </a:r>
          </a:p>
        </p:txBody>
      </p:sp>
      <p:sp>
        <p:nvSpPr>
          <p:cNvPr id="10" name="Text Box 9"/>
          <p:cNvSpPr txBox="1">
            <a:spLocks noChangeArrowheads="1"/>
          </p:cNvSpPr>
          <p:nvPr/>
        </p:nvSpPr>
        <p:spPr bwMode="auto">
          <a:xfrm>
            <a:off x="4088651" y="1742567"/>
            <a:ext cx="1006443"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5 FWHM</a:t>
            </a:r>
          </a:p>
        </p:txBody>
      </p:sp>
      <p:sp>
        <p:nvSpPr>
          <p:cNvPr id="11" name="Text Box 10"/>
          <p:cNvSpPr txBox="1">
            <a:spLocks noChangeArrowheads="1"/>
          </p:cNvSpPr>
          <p:nvPr/>
        </p:nvSpPr>
        <p:spPr bwMode="auto">
          <a:xfrm>
            <a:off x="6079188" y="1712685"/>
            <a:ext cx="112343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10 FWHM</a:t>
            </a:r>
          </a:p>
        </p:txBody>
      </p:sp>
      <p:grpSp>
        <p:nvGrpSpPr>
          <p:cNvPr id="25" name="Group 24"/>
          <p:cNvGrpSpPr>
            <a:grpSpLocks noChangeAspect="1"/>
          </p:cNvGrpSpPr>
          <p:nvPr/>
        </p:nvGrpSpPr>
        <p:grpSpPr>
          <a:xfrm>
            <a:off x="2758647" y="4207147"/>
            <a:ext cx="3600000" cy="2560000"/>
            <a:chOff x="6000750" y="3657600"/>
            <a:chExt cx="4286250" cy="3048000"/>
          </a:xfrm>
        </p:grpSpPr>
        <p:pic>
          <p:nvPicPr>
            <p:cNvPr id="26" name="Picture 12" descr="fwhmdemo"/>
            <p:cNvPicPr>
              <a:picLocks noChangeAspect="1" noChangeArrowheads="1"/>
            </p:cNvPicPr>
            <p:nvPr/>
          </p:nvPicPr>
          <p:blipFill>
            <a:blip r:embed="rId6">
              <a:extLst>
                <a:ext uri="{28A0092B-C50C-407E-A947-70E740481C1C}">
                  <a14:useLocalDpi xmlns:a14="http://schemas.microsoft.com/office/drawing/2010/main" val="0"/>
                </a:ext>
              </a:extLst>
            </a:blip>
            <a:srcRect l="5409" t="16180" r="8032" b="3352"/>
            <a:stretch>
              <a:fillRect/>
            </a:stretch>
          </p:blipFill>
          <p:spPr bwMode="auto">
            <a:xfrm>
              <a:off x="6000750" y="3657600"/>
              <a:ext cx="4286250" cy="304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Line 13"/>
            <p:cNvSpPr>
              <a:spLocks noChangeShapeType="1"/>
            </p:cNvSpPr>
            <p:nvPr/>
          </p:nvSpPr>
          <p:spPr bwMode="auto">
            <a:xfrm>
              <a:off x="8120063" y="5203825"/>
              <a:ext cx="349250" cy="0"/>
            </a:xfrm>
            <a:prstGeom prst="line">
              <a:avLst/>
            </a:prstGeom>
            <a:noFill/>
            <a:ln w="28575">
              <a:solidFill>
                <a:srgbClr val="0000FF"/>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28" name="Text Box 14"/>
            <p:cNvSpPr txBox="1">
              <a:spLocks noChangeArrowheads="1"/>
            </p:cNvSpPr>
            <p:nvPr/>
          </p:nvSpPr>
          <p:spPr bwMode="auto">
            <a:xfrm>
              <a:off x="8486775" y="4495800"/>
              <a:ext cx="119184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2mm FWHM</a:t>
              </a:r>
            </a:p>
          </p:txBody>
        </p:sp>
        <p:sp>
          <p:nvSpPr>
            <p:cNvPr id="29" name="Line 15"/>
            <p:cNvSpPr>
              <a:spLocks noChangeShapeType="1"/>
            </p:cNvSpPr>
            <p:nvPr/>
          </p:nvSpPr>
          <p:spPr bwMode="auto">
            <a:xfrm flipH="1">
              <a:off x="8296275" y="4800600"/>
              <a:ext cx="790575" cy="358775"/>
            </a:xfrm>
            <a:prstGeom prst="line">
              <a:avLst/>
            </a:prstGeom>
            <a:noFill/>
            <a:ln w="9525">
              <a:solidFill>
                <a:schemeClr val="bg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0" name="Text Box 16"/>
            <p:cNvSpPr txBox="1">
              <a:spLocks noChangeArrowheads="1"/>
            </p:cNvSpPr>
            <p:nvPr/>
          </p:nvSpPr>
          <p:spPr bwMode="auto">
            <a:xfrm>
              <a:off x="6429375" y="5867400"/>
              <a:ext cx="129169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dirty="0">
                  <a:solidFill>
                    <a:schemeClr val="tx1"/>
                  </a:solidFill>
                  <a:latin typeface="Arial" charset="0"/>
                  <a:ea typeface="MS PGothic" charset="0"/>
                  <a:cs typeface="MS PGothic" charset="0"/>
                </a:rPr>
                <a:t>10mm FWHM</a:t>
              </a:r>
            </a:p>
          </p:txBody>
        </p:sp>
        <p:sp>
          <p:nvSpPr>
            <p:cNvPr id="31" name="Text Box 17"/>
            <p:cNvSpPr txBox="1">
              <a:spLocks noChangeArrowheads="1"/>
            </p:cNvSpPr>
            <p:nvPr/>
          </p:nvSpPr>
          <p:spPr bwMode="auto">
            <a:xfrm>
              <a:off x="8572500" y="5410200"/>
              <a:ext cx="1191840"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dirty="0">
                  <a:solidFill>
                    <a:schemeClr val="tx1"/>
                  </a:solidFill>
                  <a:latin typeface="Arial" charset="0"/>
                  <a:ea typeface="MS PGothic" charset="0"/>
                  <a:cs typeface="MS PGothic" charset="0"/>
                </a:rPr>
                <a:t>5mm FWHM</a:t>
              </a:r>
            </a:p>
          </p:txBody>
        </p:sp>
        <p:sp>
          <p:nvSpPr>
            <p:cNvPr id="32" name="Line 18"/>
            <p:cNvSpPr>
              <a:spLocks noChangeShapeType="1"/>
            </p:cNvSpPr>
            <p:nvPr/>
          </p:nvSpPr>
          <p:spPr bwMode="auto">
            <a:xfrm>
              <a:off x="8304213" y="6484938"/>
              <a:ext cx="344487" cy="0"/>
            </a:xfrm>
            <a:prstGeom prst="line">
              <a:avLst/>
            </a:prstGeom>
            <a:noFill/>
            <a:ln w="28575">
              <a:solidFill>
                <a:srgbClr val="0000FF"/>
              </a:solidFill>
              <a:round/>
              <a:headEnd type="triangle" w="med" len="me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3" name="Line 19"/>
            <p:cNvSpPr>
              <a:spLocks noChangeShapeType="1"/>
            </p:cNvSpPr>
            <p:nvPr/>
          </p:nvSpPr>
          <p:spPr bwMode="auto">
            <a:xfrm>
              <a:off x="7375525" y="3894138"/>
              <a:ext cx="863600" cy="0"/>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4" name="Line 20"/>
            <p:cNvSpPr>
              <a:spLocks noChangeShapeType="1"/>
            </p:cNvSpPr>
            <p:nvPr/>
          </p:nvSpPr>
          <p:spPr bwMode="auto">
            <a:xfrm>
              <a:off x="7162800" y="5205413"/>
              <a:ext cx="863600" cy="0"/>
            </a:xfrm>
            <a:prstGeom prst="line">
              <a:avLst/>
            </a:prstGeom>
            <a:noFill/>
            <a:ln w="28575">
              <a:solidFill>
                <a:srgbClr val="0000FF"/>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35" name="Text Box 21"/>
            <p:cNvSpPr txBox="1">
              <a:spLocks noChangeArrowheads="1"/>
            </p:cNvSpPr>
            <p:nvPr/>
          </p:nvSpPr>
          <p:spPr bwMode="auto">
            <a:xfrm>
              <a:off x="6480175" y="3733800"/>
              <a:ext cx="863012"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Full Max</a:t>
              </a:r>
            </a:p>
          </p:txBody>
        </p:sp>
        <p:sp>
          <p:nvSpPr>
            <p:cNvPr id="36" name="Text Box 22"/>
            <p:cNvSpPr txBox="1">
              <a:spLocks noChangeArrowheads="1"/>
            </p:cNvSpPr>
            <p:nvPr/>
          </p:nvSpPr>
          <p:spPr bwMode="auto">
            <a:xfrm>
              <a:off x="6343650" y="4953000"/>
              <a:ext cx="89299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400" b="0">
                  <a:solidFill>
                    <a:schemeClr val="tx1"/>
                  </a:solidFill>
                  <a:latin typeface="Arial" charset="0"/>
                  <a:ea typeface="MS PGothic" charset="0"/>
                  <a:cs typeface="MS PGothic" charset="0"/>
                </a:rPr>
                <a:t>Half Max</a:t>
              </a:r>
            </a:p>
          </p:txBody>
        </p:sp>
      </p:grpSp>
      <p:sp>
        <p:nvSpPr>
          <p:cNvPr id="4" name="Text Box 3"/>
          <p:cNvSpPr txBox="1">
            <a:spLocks noChangeArrowheads="1"/>
          </p:cNvSpPr>
          <p:nvPr/>
        </p:nvSpPr>
        <p:spPr bwMode="auto">
          <a:xfrm>
            <a:off x="3522827" y="3885554"/>
            <a:ext cx="210826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b="1">
                <a:solidFill>
                  <a:srgbClr val="FFFFFF"/>
                </a:solidFill>
                <a:latin typeface="Times New Roman" charset="0"/>
                <a:ea typeface="ＭＳ Ｐゴシック" charset="0"/>
              </a:defRPr>
            </a:lvl1pPr>
            <a:lvl2pPr marL="742950" indent="-285750">
              <a:defRPr sz="2400" b="1">
                <a:solidFill>
                  <a:srgbClr val="FFFFFF"/>
                </a:solidFill>
                <a:latin typeface="Times New Roman" charset="0"/>
                <a:ea typeface="ＭＳ Ｐゴシック" charset="0"/>
              </a:defRPr>
            </a:lvl2pPr>
            <a:lvl3pPr marL="1143000" indent="-228600">
              <a:defRPr sz="2400" b="1">
                <a:solidFill>
                  <a:srgbClr val="FFFFFF"/>
                </a:solidFill>
                <a:latin typeface="Times New Roman" charset="0"/>
                <a:ea typeface="ＭＳ Ｐゴシック" charset="0"/>
              </a:defRPr>
            </a:lvl3pPr>
            <a:lvl4pPr marL="1600200" indent="-228600">
              <a:defRPr sz="2400" b="1">
                <a:solidFill>
                  <a:srgbClr val="FFFFFF"/>
                </a:solidFill>
                <a:latin typeface="Times New Roman" charset="0"/>
                <a:ea typeface="ＭＳ Ｐゴシック" charset="0"/>
              </a:defRPr>
            </a:lvl4pPr>
            <a:lvl5pPr marL="2057400" indent="-228600">
              <a:defRPr sz="2400" b="1">
                <a:solidFill>
                  <a:srgbClr val="FFFFFF"/>
                </a:solidFill>
                <a:latin typeface="Times New Roman" charset="0"/>
                <a:ea typeface="ＭＳ Ｐゴシック" charset="0"/>
              </a:defRPr>
            </a:lvl5pPr>
            <a:lvl6pPr marL="2514600" indent="-228600" eaLnBrk="0" fontAlgn="base" hangingPunct="0">
              <a:spcBef>
                <a:spcPct val="0"/>
              </a:spcBef>
              <a:spcAft>
                <a:spcPct val="0"/>
              </a:spcAft>
              <a:defRPr sz="2400" b="1">
                <a:solidFill>
                  <a:srgbClr val="FFFFFF"/>
                </a:solidFill>
                <a:latin typeface="Times New Roman" charset="0"/>
                <a:ea typeface="ＭＳ Ｐゴシック" charset="0"/>
              </a:defRPr>
            </a:lvl6pPr>
            <a:lvl7pPr marL="2971800" indent="-228600" eaLnBrk="0" fontAlgn="base" hangingPunct="0">
              <a:spcBef>
                <a:spcPct val="0"/>
              </a:spcBef>
              <a:spcAft>
                <a:spcPct val="0"/>
              </a:spcAft>
              <a:defRPr sz="2400" b="1">
                <a:solidFill>
                  <a:srgbClr val="FFFFFF"/>
                </a:solidFill>
                <a:latin typeface="Times New Roman" charset="0"/>
                <a:ea typeface="ＭＳ Ｐゴシック" charset="0"/>
              </a:defRPr>
            </a:lvl7pPr>
            <a:lvl8pPr marL="3429000" indent="-228600" eaLnBrk="0" fontAlgn="base" hangingPunct="0">
              <a:spcBef>
                <a:spcPct val="0"/>
              </a:spcBef>
              <a:spcAft>
                <a:spcPct val="0"/>
              </a:spcAft>
              <a:defRPr sz="2400" b="1">
                <a:solidFill>
                  <a:srgbClr val="FFFFFF"/>
                </a:solidFill>
                <a:latin typeface="Times New Roman" charset="0"/>
                <a:ea typeface="ＭＳ Ｐゴシック" charset="0"/>
              </a:defRPr>
            </a:lvl8pPr>
            <a:lvl9pPr marL="3886200" indent="-228600" eaLnBrk="0" fontAlgn="base" hangingPunct="0">
              <a:spcBef>
                <a:spcPct val="0"/>
              </a:spcBef>
              <a:spcAft>
                <a:spcPct val="0"/>
              </a:spcAft>
              <a:defRPr sz="2400" b="1">
                <a:solidFill>
                  <a:srgbClr val="FFFFFF"/>
                </a:solidFill>
                <a:latin typeface="Times New Roman" charset="0"/>
                <a:ea typeface="ＭＳ Ｐゴシック" charset="0"/>
              </a:defRPr>
            </a:lvl9pPr>
          </a:lstStyle>
          <a:p>
            <a:pPr eaLnBrk="1" hangingPunct="1"/>
            <a:r>
              <a:rPr lang="en-US" sz="1800" b="0" dirty="0">
                <a:solidFill>
                  <a:schemeClr val="tx1"/>
                </a:solidFill>
                <a:latin typeface="+mn-lt"/>
                <a:ea typeface="MS PGothic" charset="0"/>
                <a:cs typeface="MS PGothic" charset="0"/>
              </a:rPr>
              <a:t>Full-Width/Half-max</a:t>
            </a:r>
          </a:p>
        </p:txBody>
      </p:sp>
      <p:sp>
        <p:nvSpPr>
          <p:cNvPr id="22" name="TextBox 21"/>
          <p:cNvSpPr txBox="1"/>
          <p:nvPr/>
        </p:nvSpPr>
        <p:spPr>
          <a:xfrm>
            <a:off x="941294" y="1114177"/>
            <a:ext cx="7485530" cy="646331"/>
          </a:xfrm>
          <a:prstGeom prst="rect">
            <a:avLst/>
          </a:prstGeom>
          <a:noFill/>
        </p:spPr>
        <p:txBody>
          <a:bodyPr wrap="square" rtlCol="0">
            <a:spAutoFit/>
          </a:bodyPr>
          <a:lstStyle/>
          <a:p>
            <a:pPr algn="ctr"/>
            <a:r>
              <a:rPr lang="en-US" dirty="0"/>
              <a:t>Purpose1: increase the signal and suppress the noise</a:t>
            </a:r>
          </a:p>
          <a:p>
            <a:pPr algn="ctr"/>
            <a:r>
              <a:rPr lang="en-US" dirty="0"/>
              <a:t>Purpose2: even better compensate for inter-individual differences</a:t>
            </a:r>
          </a:p>
        </p:txBody>
      </p:sp>
    </p:spTree>
    <p:extLst>
      <p:ext uri="{BB962C8B-B14F-4D97-AF65-F5344CB8AC3E}">
        <p14:creationId xmlns:p14="http://schemas.microsoft.com/office/powerpoint/2010/main" val="3438250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Number Placeholder 3"/>
          <p:cNvSpPr>
            <a:spLocks noGrp="1"/>
          </p:cNvSpPr>
          <p:nvPr>
            <p:ph type="sldNum" sz="quarter" idx="10"/>
          </p:nvPr>
        </p:nvSpPr>
        <p:spPr>
          <a:xfrm>
            <a:off x="5410200" y="6400800"/>
            <a:ext cx="3733800" cy="457200"/>
          </a:xfrm>
          <a:noFill/>
        </p:spPr>
        <p:txBody>
          <a:bodyPr/>
          <a:lstStyle/>
          <a:p>
            <a:r>
              <a:rPr lang="en-US" i="1" dirty="0"/>
              <a:t>slide courtesy of Doug </a:t>
            </a:r>
            <a:r>
              <a:rPr lang="en-US" i="1" dirty="0" err="1"/>
              <a:t>Greve</a:t>
            </a:r>
            <a:endParaRPr lang="en-US" i="1" dirty="0"/>
          </a:p>
        </p:txBody>
      </p:sp>
      <p:sp>
        <p:nvSpPr>
          <p:cNvPr id="45059" name="Rectangle 2"/>
          <p:cNvSpPr>
            <a:spLocks noGrp="1" noChangeArrowheads="1"/>
          </p:cNvSpPr>
          <p:nvPr>
            <p:ph type="title"/>
          </p:nvPr>
        </p:nvSpPr>
        <p:spPr>
          <a:xfrm>
            <a:off x="245534" y="76200"/>
            <a:ext cx="8652933" cy="914400"/>
          </a:xfrm>
        </p:spPr>
        <p:txBody>
          <a:bodyPr/>
          <a:lstStyle/>
          <a:p>
            <a:r>
              <a:rPr lang="en-US" sz="4000" dirty="0"/>
              <a:t>Volume- vs. Surface-based smoothing</a:t>
            </a:r>
          </a:p>
        </p:txBody>
      </p:sp>
      <p:sp>
        <p:nvSpPr>
          <p:cNvPr id="45060" name="Text Box 3"/>
          <p:cNvSpPr txBox="1">
            <a:spLocks noChangeAspect="1" noChangeArrowheads="1"/>
          </p:cNvSpPr>
          <p:nvPr/>
        </p:nvSpPr>
        <p:spPr bwMode="auto">
          <a:xfrm>
            <a:off x="266700" y="6269038"/>
            <a:ext cx="184731" cy="523220"/>
          </a:xfrm>
          <a:prstGeom prst="rect">
            <a:avLst/>
          </a:prstGeom>
          <a:noFill/>
          <a:ln w="9525">
            <a:noFill/>
            <a:miter lim="800000"/>
            <a:headEnd/>
            <a:tailEnd/>
          </a:ln>
        </p:spPr>
        <p:txBody>
          <a:bodyPr wrap="none">
            <a:spAutoFit/>
          </a:bodyPr>
          <a:lstStyle/>
          <a:p>
            <a:endParaRPr lang="en-US" sz="2800" b="0">
              <a:ea typeface="MS PGothic" pitchFamily="34" charset="-128"/>
            </a:endParaRPr>
          </a:p>
        </p:txBody>
      </p:sp>
      <p:sp>
        <p:nvSpPr>
          <p:cNvPr id="45061" name="Rectangle 4"/>
          <p:cNvSpPr>
            <a:spLocks noChangeArrowheads="1"/>
          </p:cNvSpPr>
          <p:nvPr/>
        </p:nvSpPr>
        <p:spPr bwMode="auto">
          <a:xfrm>
            <a:off x="4639734" y="1066800"/>
            <a:ext cx="4538133" cy="3370263"/>
          </a:xfrm>
          <a:prstGeom prst="rect">
            <a:avLst/>
          </a:prstGeom>
          <a:noFill/>
          <a:ln w="12700">
            <a:noFill/>
            <a:miter lim="800000"/>
            <a:headEnd/>
            <a:tailEnd/>
          </a:ln>
        </p:spPr>
        <p:txBody>
          <a:bodyPr>
            <a:spAutoFit/>
          </a:bodyPr>
          <a:lstStyle/>
          <a:p>
            <a:pPr lvl="1" indent="-457200">
              <a:spcBef>
                <a:spcPts val="1800"/>
              </a:spcBef>
              <a:buFontTx/>
              <a:buChar char="•"/>
            </a:pPr>
            <a:r>
              <a:rPr lang="en-US" sz="2800" b="0" dirty="0">
                <a:solidFill>
                  <a:schemeClr val="tx1"/>
                </a:solidFill>
                <a:ea typeface="MS PGothic" pitchFamily="34" charset="-128"/>
              </a:rPr>
              <a:t>5 mm apart in 3D</a:t>
            </a:r>
          </a:p>
          <a:p>
            <a:pPr lvl="1" indent="-457200">
              <a:spcBef>
                <a:spcPts val="1800"/>
              </a:spcBef>
              <a:buFontTx/>
              <a:buChar char="•"/>
            </a:pPr>
            <a:r>
              <a:rPr lang="en-US" sz="2800" b="0" dirty="0">
                <a:solidFill>
                  <a:schemeClr val="tx1"/>
                </a:solidFill>
                <a:ea typeface="MS PGothic" pitchFamily="34" charset="-128"/>
              </a:rPr>
              <a:t>25 mm apart on surface</a:t>
            </a:r>
          </a:p>
          <a:p>
            <a:pPr lvl="1" indent="-457200">
              <a:spcBef>
                <a:spcPts val="1800"/>
              </a:spcBef>
              <a:buFontTx/>
              <a:buChar char="•"/>
            </a:pPr>
            <a:r>
              <a:rPr lang="en-US" sz="2800" b="0" dirty="0">
                <a:solidFill>
                  <a:schemeClr val="tx1"/>
                </a:solidFill>
                <a:ea typeface="MS PGothic" pitchFamily="34" charset="-128"/>
              </a:rPr>
              <a:t>Averaging with other tissue types (WM, CSF)</a:t>
            </a:r>
          </a:p>
          <a:p>
            <a:pPr lvl="1" indent="-457200">
              <a:spcBef>
                <a:spcPts val="1800"/>
              </a:spcBef>
              <a:buFontTx/>
              <a:buChar char="•"/>
            </a:pPr>
            <a:r>
              <a:rPr lang="en-US" sz="2800" b="0" dirty="0">
                <a:solidFill>
                  <a:schemeClr val="tx1"/>
                </a:solidFill>
                <a:ea typeface="MS PGothic" pitchFamily="34" charset="-128"/>
              </a:rPr>
              <a:t>Averaging with other functional areas</a:t>
            </a:r>
          </a:p>
        </p:txBody>
      </p:sp>
      <p:pic>
        <p:nvPicPr>
          <p:cNvPr id="45062" name="Picture 5" descr="cor-for-thickness"/>
          <p:cNvPicPr>
            <a:picLocks noChangeAspect="1" noChangeArrowheads="1"/>
          </p:cNvPicPr>
          <p:nvPr/>
        </p:nvPicPr>
        <p:blipFill>
          <a:blip r:embed="rId3" cstate="print"/>
          <a:srcRect/>
          <a:stretch>
            <a:fillRect/>
          </a:stretch>
        </p:blipFill>
        <p:spPr bwMode="auto">
          <a:xfrm>
            <a:off x="609601" y="990600"/>
            <a:ext cx="4023078" cy="5554663"/>
          </a:xfrm>
          <a:prstGeom prst="rect">
            <a:avLst/>
          </a:prstGeom>
          <a:noFill/>
          <a:ln w="9525">
            <a:noFill/>
            <a:miter lim="800000"/>
            <a:headEnd/>
            <a:tailEnd/>
          </a:ln>
        </p:spPr>
      </p:pic>
      <p:grpSp>
        <p:nvGrpSpPr>
          <p:cNvPr id="2" name="Group 6"/>
          <p:cNvGrpSpPr>
            <a:grpSpLocks/>
          </p:cNvGrpSpPr>
          <p:nvPr/>
        </p:nvGrpSpPr>
        <p:grpSpPr bwMode="auto">
          <a:xfrm>
            <a:off x="2051755" y="2857500"/>
            <a:ext cx="338667" cy="381000"/>
            <a:chOff x="4104" y="3072"/>
            <a:chExt cx="240" cy="240"/>
          </a:xfrm>
        </p:grpSpPr>
        <p:sp>
          <p:nvSpPr>
            <p:cNvPr id="45070" name="Line 7"/>
            <p:cNvSpPr>
              <a:spLocks noChangeShapeType="1"/>
            </p:cNvSpPr>
            <p:nvPr/>
          </p:nvSpPr>
          <p:spPr bwMode="auto">
            <a:xfrm>
              <a:off x="4104" y="3192"/>
              <a:ext cx="240" cy="0"/>
            </a:xfrm>
            <a:prstGeom prst="line">
              <a:avLst/>
            </a:prstGeom>
            <a:noFill/>
            <a:ln w="57150">
              <a:solidFill>
                <a:srgbClr val="00FF00"/>
              </a:solidFill>
              <a:round/>
              <a:headEnd/>
              <a:tailEnd/>
            </a:ln>
          </p:spPr>
          <p:txBody>
            <a:bodyPr/>
            <a:lstStyle/>
            <a:p>
              <a:endParaRPr lang="en-US"/>
            </a:p>
          </p:txBody>
        </p:sp>
        <p:sp>
          <p:nvSpPr>
            <p:cNvPr id="45071" name="Line 8"/>
            <p:cNvSpPr>
              <a:spLocks noChangeShapeType="1"/>
            </p:cNvSpPr>
            <p:nvPr/>
          </p:nvSpPr>
          <p:spPr bwMode="auto">
            <a:xfrm rot="-5400000">
              <a:off x="4104" y="3192"/>
              <a:ext cx="240" cy="0"/>
            </a:xfrm>
            <a:prstGeom prst="line">
              <a:avLst/>
            </a:prstGeom>
            <a:noFill/>
            <a:ln w="57150">
              <a:solidFill>
                <a:srgbClr val="00FF00"/>
              </a:solidFill>
              <a:round/>
              <a:headEnd/>
              <a:tailEnd/>
            </a:ln>
          </p:spPr>
          <p:txBody>
            <a:bodyPr/>
            <a:lstStyle/>
            <a:p>
              <a:endParaRPr lang="en-US"/>
            </a:p>
          </p:txBody>
        </p:sp>
      </p:grpSp>
      <p:sp>
        <p:nvSpPr>
          <p:cNvPr id="45064" name="Oval 9"/>
          <p:cNvSpPr>
            <a:spLocks noChangeArrowheads="1"/>
          </p:cNvSpPr>
          <p:nvPr/>
        </p:nvSpPr>
        <p:spPr bwMode="auto">
          <a:xfrm>
            <a:off x="934156" y="1600200"/>
            <a:ext cx="2575278" cy="2897188"/>
          </a:xfrm>
          <a:prstGeom prst="ellipse">
            <a:avLst/>
          </a:prstGeom>
          <a:noFill/>
          <a:ln w="38100">
            <a:solidFill>
              <a:srgbClr val="00FF00"/>
            </a:solidFill>
            <a:miter lim="800000"/>
            <a:headEnd/>
            <a:tailEnd/>
          </a:ln>
        </p:spPr>
        <p:txBody>
          <a:bodyPr wrap="none" anchor="ctr"/>
          <a:lstStyle/>
          <a:p>
            <a:endParaRPr lang="en-US"/>
          </a:p>
        </p:txBody>
      </p:sp>
      <p:grpSp>
        <p:nvGrpSpPr>
          <p:cNvPr id="3" name="Group 10"/>
          <p:cNvGrpSpPr>
            <a:grpSpLocks/>
          </p:cNvGrpSpPr>
          <p:nvPr/>
        </p:nvGrpSpPr>
        <p:grpSpPr bwMode="auto">
          <a:xfrm>
            <a:off x="1388533" y="2514600"/>
            <a:ext cx="338667" cy="381000"/>
            <a:chOff x="4104" y="3072"/>
            <a:chExt cx="240" cy="240"/>
          </a:xfrm>
        </p:grpSpPr>
        <p:sp>
          <p:nvSpPr>
            <p:cNvPr id="45068" name="Line 11"/>
            <p:cNvSpPr>
              <a:spLocks noChangeShapeType="1"/>
            </p:cNvSpPr>
            <p:nvPr/>
          </p:nvSpPr>
          <p:spPr bwMode="auto">
            <a:xfrm>
              <a:off x="4104" y="3192"/>
              <a:ext cx="240" cy="0"/>
            </a:xfrm>
            <a:prstGeom prst="line">
              <a:avLst/>
            </a:prstGeom>
            <a:noFill/>
            <a:ln w="57150">
              <a:solidFill>
                <a:srgbClr val="00FF00"/>
              </a:solidFill>
              <a:round/>
              <a:headEnd/>
              <a:tailEnd/>
            </a:ln>
          </p:spPr>
          <p:txBody>
            <a:bodyPr/>
            <a:lstStyle/>
            <a:p>
              <a:endParaRPr lang="en-US"/>
            </a:p>
          </p:txBody>
        </p:sp>
        <p:sp>
          <p:nvSpPr>
            <p:cNvPr id="45069" name="Line 12"/>
            <p:cNvSpPr>
              <a:spLocks noChangeShapeType="1"/>
            </p:cNvSpPr>
            <p:nvPr/>
          </p:nvSpPr>
          <p:spPr bwMode="auto">
            <a:xfrm rot="-5400000">
              <a:off x="4104" y="3192"/>
              <a:ext cx="240" cy="0"/>
            </a:xfrm>
            <a:prstGeom prst="line">
              <a:avLst/>
            </a:prstGeom>
            <a:noFill/>
            <a:ln w="57150">
              <a:solidFill>
                <a:srgbClr val="00FF00"/>
              </a:solidFill>
              <a:round/>
              <a:headEnd/>
              <a:tailEnd/>
            </a:ln>
          </p:spPr>
          <p:txBody>
            <a:bodyPr/>
            <a:lstStyle/>
            <a:p>
              <a:endParaRPr lang="en-US"/>
            </a:p>
          </p:txBody>
        </p:sp>
      </p:grpSp>
      <p:sp>
        <p:nvSpPr>
          <p:cNvPr id="45066" name="Freeform 13"/>
          <p:cNvSpPr>
            <a:spLocks/>
          </p:cNvSpPr>
          <p:nvPr/>
        </p:nvSpPr>
        <p:spPr bwMode="auto">
          <a:xfrm>
            <a:off x="835378" y="2743200"/>
            <a:ext cx="1365956" cy="2019300"/>
          </a:xfrm>
          <a:custGeom>
            <a:avLst/>
            <a:gdLst>
              <a:gd name="T0" fmla="*/ 2147483647 w 968"/>
              <a:gd name="T1" fmla="*/ 0 h 1272"/>
              <a:gd name="T2" fmla="*/ 2147483647 w 968"/>
              <a:gd name="T3" fmla="*/ 2147483647 h 1272"/>
              <a:gd name="T4" fmla="*/ 2147483647 w 968"/>
              <a:gd name="T5" fmla="*/ 2147483647 h 1272"/>
              <a:gd name="T6" fmla="*/ 2147483647 w 968"/>
              <a:gd name="T7" fmla="*/ 2147483647 h 1272"/>
              <a:gd name="T8" fmla="*/ 2147483647 w 968"/>
              <a:gd name="T9" fmla="*/ 2147483647 h 1272"/>
              <a:gd name="T10" fmla="*/ 2147483647 w 968"/>
              <a:gd name="T11" fmla="*/ 2147483647 h 1272"/>
              <a:gd name="T12" fmla="*/ 2147483647 w 968"/>
              <a:gd name="T13" fmla="*/ 2147483647 h 1272"/>
              <a:gd name="T14" fmla="*/ 2147483647 w 968"/>
              <a:gd name="T15" fmla="*/ 2147483647 h 1272"/>
              <a:gd name="T16" fmla="*/ 2147483647 w 968"/>
              <a:gd name="T17" fmla="*/ 2147483647 h 12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68"/>
              <a:gd name="T28" fmla="*/ 0 h 1272"/>
              <a:gd name="T29" fmla="*/ 968 w 968"/>
              <a:gd name="T30" fmla="*/ 1272 h 12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68" h="1272">
                <a:moveTo>
                  <a:pt x="488" y="0"/>
                </a:moveTo>
                <a:cubicBezTo>
                  <a:pt x="488" y="164"/>
                  <a:pt x="488" y="328"/>
                  <a:pt x="440" y="432"/>
                </a:cubicBezTo>
                <a:cubicBezTo>
                  <a:pt x="392" y="536"/>
                  <a:pt x="272" y="536"/>
                  <a:pt x="200" y="624"/>
                </a:cubicBezTo>
                <a:cubicBezTo>
                  <a:pt x="128" y="712"/>
                  <a:pt x="16" y="856"/>
                  <a:pt x="8" y="960"/>
                </a:cubicBezTo>
                <a:cubicBezTo>
                  <a:pt x="0" y="1064"/>
                  <a:pt x="64" y="1224"/>
                  <a:pt x="152" y="1248"/>
                </a:cubicBezTo>
                <a:cubicBezTo>
                  <a:pt x="240" y="1272"/>
                  <a:pt x="448" y="1184"/>
                  <a:pt x="536" y="1104"/>
                </a:cubicBezTo>
                <a:cubicBezTo>
                  <a:pt x="624" y="1024"/>
                  <a:pt x="632" y="872"/>
                  <a:pt x="680" y="768"/>
                </a:cubicBezTo>
                <a:cubicBezTo>
                  <a:pt x="728" y="664"/>
                  <a:pt x="776" y="576"/>
                  <a:pt x="824" y="480"/>
                </a:cubicBezTo>
                <a:cubicBezTo>
                  <a:pt x="872" y="384"/>
                  <a:pt x="920" y="288"/>
                  <a:pt x="968" y="192"/>
                </a:cubicBezTo>
              </a:path>
            </a:pathLst>
          </a:custGeom>
          <a:noFill/>
          <a:ln w="57150" cap="flat" cmpd="sng">
            <a:solidFill>
              <a:srgbClr val="04E3FA"/>
            </a:solidFill>
            <a:prstDash val="solid"/>
            <a:round/>
            <a:headEnd type="none" w="med" len="med"/>
            <a:tailEnd type="none" w="med" len="med"/>
          </a:ln>
        </p:spPr>
        <p:txBody>
          <a:bodyPr/>
          <a:lstStyle/>
          <a:p>
            <a:endParaRPr lang="en-US"/>
          </a:p>
        </p:txBody>
      </p:sp>
      <p:sp>
        <p:nvSpPr>
          <p:cNvPr id="45067" name="Rectangle 14"/>
          <p:cNvSpPr>
            <a:spLocks noChangeArrowheads="1"/>
          </p:cNvSpPr>
          <p:nvPr/>
        </p:nvSpPr>
        <p:spPr bwMode="auto">
          <a:xfrm>
            <a:off x="1600200" y="1206501"/>
            <a:ext cx="1545616" cy="369332"/>
          </a:xfrm>
          <a:prstGeom prst="rect">
            <a:avLst/>
          </a:prstGeom>
          <a:noFill/>
          <a:ln w="12700">
            <a:noFill/>
            <a:miter lim="800000"/>
            <a:headEnd/>
            <a:tailEnd/>
          </a:ln>
        </p:spPr>
        <p:txBody>
          <a:bodyPr wrap="none">
            <a:spAutoFit/>
          </a:bodyPr>
          <a:lstStyle/>
          <a:p>
            <a:r>
              <a:rPr lang="en-US" b="0" dirty="0">
                <a:solidFill>
                  <a:srgbClr val="00FF00"/>
                </a:solidFill>
                <a:ea typeface="MS PGothic" pitchFamily="34" charset="-128"/>
              </a:rPr>
              <a:t>14 mm FWHM</a:t>
            </a:r>
          </a:p>
        </p:txBody>
      </p:sp>
    </p:spTree>
    <p:extLst>
      <p:ext uri="{BB962C8B-B14F-4D97-AF65-F5344CB8AC3E}">
        <p14:creationId xmlns:p14="http://schemas.microsoft.com/office/powerpoint/2010/main" val="55891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FS-FAST</a:t>
            </a:r>
          </a:p>
        </p:txBody>
      </p:sp>
      <p:pic>
        <p:nvPicPr>
          <p:cNvPr id="11" name="Content Placeholder 10"/>
          <p:cNvPicPr>
            <a:picLocks noGrp="1" noChangeAspect="1"/>
          </p:cNvPicPr>
          <p:nvPr>
            <p:ph idx="1"/>
          </p:nvPr>
        </p:nvPicPr>
        <p:blipFill>
          <a:blip r:embed="rId2"/>
          <a:srcRect l="-14210" r="-14210"/>
          <a:stretch>
            <a:fillRect/>
          </a:stretch>
        </p:blipFill>
        <p:spPr>
          <a:prstGeom prst="rect">
            <a:avLst/>
          </a:prstGeom>
        </p:spPr>
      </p:pic>
    </p:spTree>
    <p:extLst>
      <p:ext uri="{BB962C8B-B14F-4D97-AF65-F5344CB8AC3E}">
        <p14:creationId xmlns:p14="http://schemas.microsoft.com/office/powerpoint/2010/main" val="9203322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0A4C0-4108-4939-9D8F-CB1C04A8F377}"/>
              </a:ext>
            </a:extLst>
          </p:cNvPr>
          <p:cNvSpPr>
            <a:spLocks noGrp="1"/>
          </p:cNvSpPr>
          <p:nvPr>
            <p:ph type="title"/>
          </p:nvPr>
        </p:nvSpPr>
        <p:spPr/>
        <p:txBody>
          <a:bodyPr/>
          <a:lstStyle/>
          <a:p>
            <a:r>
              <a:rPr lang="en-US" dirty="0"/>
              <a:t>In the 21</a:t>
            </a:r>
            <a:r>
              <a:rPr lang="en-US" baseline="30000" dirty="0"/>
              <a:t>st</a:t>
            </a:r>
            <a:r>
              <a:rPr lang="en-US" dirty="0"/>
              <a:t> century…</a:t>
            </a:r>
          </a:p>
        </p:txBody>
      </p:sp>
      <p:pic>
        <p:nvPicPr>
          <p:cNvPr id="4" name="Content Placeholder 3">
            <a:extLst>
              <a:ext uri="{FF2B5EF4-FFF2-40B4-BE49-F238E27FC236}">
                <a16:creationId xmlns:a16="http://schemas.microsoft.com/office/drawing/2014/main" id="{FC05CAB4-4D01-477C-87C6-F254789B3A13}"/>
              </a:ext>
            </a:extLst>
          </p:cNvPr>
          <p:cNvPicPr>
            <a:picLocks noGrp="1" noChangeAspect="1"/>
          </p:cNvPicPr>
          <p:nvPr>
            <p:ph idx="1"/>
          </p:nvPr>
        </p:nvPicPr>
        <p:blipFill>
          <a:blip r:embed="rId2"/>
          <a:stretch>
            <a:fillRect/>
          </a:stretch>
        </p:blipFill>
        <p:spPr>
          <a:xfrm>
            <a:off x="1922396" y="1600200"/>
            <a:ext cx="5299207" cy="4525963"/>
          </a:xfrm>
          <a:prstGeom prst="rect">
            <a:avLst/>
          </a:prstGeom>
        </p:spPr>
      </p:pic>
      <p:sp>
        <p:nvSpPr>
          <p:cNvPr id="5" name="Rectangle 4">
            <a:extLst>
              <a:ext uri="{FF2B5EF4-FFF2-40B4-BE49-F238E27FC236}">
                <a16:creationId xmlns:a16="http://schemas.microsoft.com/office/drawing/2014/main" id="{8A12774F-FB77-49C9-AC7A-1DE9A45BCFCB}"/>
              </a:ext>
            </a:extLst>
          </p:cNvPr>
          <p:cNvSpPr/>
          <p:nvPr/>
        </p:nvSpPr>
        <p:spPr>
          <a:xfrm>
            <a:off x="227041" y="6292334"/>
            <a:ext cx="3165418" cy="369332"/>
          </a:xfrm>
          <a:prstGeom prst="rect">
            <a:avLst/>
          </a:prstGeom>
        </p:spPr>
        <p:txBody>
          <a:bodyPr wrap="none">
            <a:spAutoFit/>
          </a:bodyPr>
          <a:lstStyle/>
          <a:p>
            <a:r>
              <a:rPr lang="en-US" dirty="0"/>
              <a:t>https://fmriprep.org/en/stable/</a:t>
            </a:r>
          </a:p>
        </p:txBody>
      </p:sp>
    </p:spTree>
    <p:extLst>
      <p:ext uri="{BB962C8B-B14F-4D97-AF65-F5344CB8AC3E}">
        <p14:creationId xmlns:p14="http://schemas.microsoft.com/office/powerpoint/2010/main" val="30264614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3793A6B-1633-4C6B-A383-227636E4D623}"/>
              </a:ext>
            </a:extLst>
          </p:cNvPr>
          <p:cNvPicPr>
            <a:picLocks noChangeAspect="1"/>
          </p:cNvPicPr>
          <p:nvPr/>
        </p:nvPicPr>
        <p:blipFill>
          <a:blip r:embed="rId2"/>
          <a:stretch>
            <a:fillRect/>
          </a:stretch>
        </p:blipFill>
        <p:spPr>
          <a:xfrm>
            <a:off x="0" y="173359"/>
            <a:ext cx="9144000" cy="6511281"/>
          </a:xfrm>
          <a:prstGeom prst="rect">
            <a:avLst/>
          </a:prstGeom>
        </p:spPr>
      </p:pic>
      <p:sp>
        <p:nvSpPr>
          <p:cNvPr id="5" name="Rectangle 4">
            <a:extLst>
              <a:ext uri="{FF2B5EF4-FFF2-40B4-BE49-F238E27FC236}">
                <a16:creationId xmlns:a16="http://schemas.microsoft.com/office/drawing/2014/main" id="{8A12774F-FB77-49C9-AC7A-1DE9A45BCFCB}"/>
              </a:ext>
            </a:extLst>
          </p:cNvPr>
          <p:cNvSpPr/>
          <p:nvPr/>
        </p:nvSpPr>
        <p:spPr>
          <a:xfrm>
            <a:off x="227041" y="6292334"/>
            <a:ext cx="3165418" cy="369332"/>
          </a:xfrm>
          <a:prstGeom prst="rect">
            <a:avLst/>
          </a:prstGeom>
        </p:spPr>
        <p:txBody>
          <a:bodyPr wrap="none">
            <a:spAutoFit/>
          </a:bodyPr>
          <a:lstStyle/>
          <a:p>
            <a:r>
              <a:rPr lang="en-US" dirty="0"/>
              <a:t>https://fmriprep.org/en/stable/</a:t>
            </a:r>
          </a:p>
        </p:txBody>
      </p:sp>
      <p:sp>
        <p:nvSpPr>
          <p:cNvPr id="13" name="Rectangle 12">
            <a:extLst>
              <a:ext uri="{FF2B5EF4-FFF2-40B4-BE49-F238E27FC236}">
                <a16:creationId xmlns:a16="http://schemas.microsoft.com/office/drawing/2014/main" id="{808EE8FC-9A20-416B-B378-78AA64E9E081}"/>
              </a:ext>
            </a:extLst>
          </p:cNvPr>
          <p:cNvSpPr/>
          <p:nvPr/>
        </p:nvSpPr>
        <p:spPr>
          <a:xfrm>
            <a:off x="7534275" y="5000625"/>
            <a:ext cx="1533525" cy="1209675"/>
          </a:xfrm>
          <a:prstGeom prst="rect">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5303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F77A-C23A-4333-BF47-96B6DC852BF5}"/>
              </a:ext>
            </a:extLst>
          </p:cNvPr>
          <p:cNvSpPr>
            <a:spLocks noGrp="1"/>
          </p:cNvSpPr>
          <p:nvPr>
            <p:ph type="title"/>
          </p:nvPr>
        </p:nvSpPr>
        <p:spPr/>
        <p:txBody>
          <a:bodyPr/>
          <a:lstStyle/>
          <a:p>
            <a:r>
              <a:rPr lang="en-US" dirty="0" err="1"/>
              <a:t>fMRIprep</a:t>
            </a:r>
            <a:endParaRPr lang="en-US" dirty="0"/>
          </a:p>
        </p:txBody>
      </p:sp>
      <p:sp>
        <p:nvSpPr>
          <p:cNvPr id="6" name="Text Placeholder 5">
            <a:extLst>
              <a:ext uri="{FF2B5EF4-FFF2-40B4-BE49-F238E27FC236}">
                <a16:creationId xmlns:a16="http://schemas.microsoft.com/office/drawing/2014/main" id="{CE80AA00-9BCC-4ECE-8DEA-64271BF540FF}"/>
              </a:ext>
            </a:extLst>
          </p:cNvPr>
          <p:cNvSpPr>
            <a:spLocks noGrp="1"/>
          </p:cNvSpPr>
          <p:nvPr>
            <p:ph type="body" idx="1"/>
          </p:nvPr>
        </p:nvSpPr>
        <p:spPr/>
        <p:txBody>
          <a:bodyPr/>
          <a:lstStyle/>
          <a:p>
            <a:r>
              <a:rPr lang="en-US" dirty="0"/>
              <a:t>Pros</a:t>
            </a:r>
          </a:p>
        </p:txBody>
      </p:sp>
      <p:sp>
        <p:nvSpPr>
          <p:cNvPr id="7" name="Content Placeholder 6">
            <a:extLst>
              <a:ext uri="{FF2B5EF4-FFF2-40B4-BE49-F238E27FC236}">
                <a16:creationId xmlns:a16="http://schemas.microsoft.com/office/drawing/2014/main" id="{C0327DFA-ABE0-452D-8CEC-85AF7EEEBD5E}"/>
              </a:ext>
            </a:extLst>
          </p:cNvPr>
          <p:cNvSpPr>
            <a:spLocks noGrp="1"/>
          </p:cNvSpPr>
          <p:nvPr>
            <p:ph sz="half" idx="2"/>
          </p:nvPr>
        </p:nvSpPr>
        <p:spPr/>
        <p:txBody>
          <a:bodyPr>
            <a:normAutofit fontScale="92500" lnSpcReduction="10000"/>
          </a:bodyPr>
          <a:lstStyle/>
          <a:p>
            <a:r>
              <a:rPr lang="en-US" dirty="0"/>
              <a:t>Useful for many subjects, whole-brain data, standard acquisitions</a:t>
            </a:r>
          </a:p>
          <a:p>
            <a:r>
              <a:rPr lang="en-US" dirty="0"/>
              <a:t>Collection of best practices from all software</a:t>
            </a:r>
          </a:p>
          <a:p>
            <a:r>
              <a:rPr lang="en-US" dirty="0"/>
              <a:t>HPC compatibility</a:t>
            </a:r>
          </a:p>
          <a:p>
            <a:r>
              <a:rPr lang="en-US" dirty="0"/>
              <a:t>Useful for “users” when knowledgeable people do it for them</a:t>
            </a:r>
          </a:p>
          <a:p>
            <a:r>
              <a:rPr lang="en-US" dirty="0"/>
              <a:t>Automatic quality control</a:t>
            </a:r>
          </a:p>
          <a:p>
            <a:r>
              <a:rPr lang="en-US" dirty="0"/>
              <a:t>Increases reproducibility (?)</a:t>
            </a:r>
          </a:p>
        </p:txBody>
      </p:sp>
      <p:sp>
        <p:nvSpPr>
          <p:cNvPr id="8" name="Text Placeholder 7">
            <a:extLst>
              <a:ext uri="{FF2B5EF4-FFF2-40B4-BE49-F238E27FC236}">
                <a16:creationId xmlns:a16="http://schemas.microsoft.com/office/drawing/2014/main" id="{BB2352AD-3B88-4F1F-957F-A149BA5B3DDF}"/>
              </a:ext>
            </a:extLst>
          </p:cNvPr>
          <p:cNvSpPr>
            <a:spLocks noGrp="1"/>
          </p:cNvSpPr>
          <p:nvPr>
            <p:ph type="body" sz="quarter" idx="3"/>
          </p:nvPr>
        </p:nvSpPr>
        <p:spPr/>
        <p:txBody>
          <a:bodyPr/>
          <a:lstStyle/>
          <a:p>
            <a:r>
              <a:rPr lang="en-US" dirty="0"/>
              <a:t>Cons</a:t>
            </a:r>
          </a:p>
        </p:txBody>
      </p:sp>
      <p:sp>
        <p:nvSpPr>
          <p:cNvPr id="9" name="Content Placeholder 8">
            <a:extLst>
              <a:ext uri="{FF2B5EF4-FFF2-40B4-BE49-F238E27FC236}">
                <a16:creationId xmlns:a16="http://schemas.microsoft.com/office/drawing/2014/main" id="{DBF1BBAB-28DF-4D15-8934-83297B1B0499}"/>
              </a:ext>
            </a:extLst>
          </p:cNvPr>
          <p:cNvSpPr>
            <a:spLocks noGrp="1"/>
          </p:cNvSpPr>
          <p:nvPr>
            <p:ph sz="quarter" idx="4"/>
          </p:nvPr>
        </p:nvSpPr>
        <p:spPr/>
        <p:txBody>
          <a:bodyPr>
            <a:normAutofit fontScale="92500" lnSpcReduction="10000"/>
          </a:bodyPr>
          <a:lstStyle/>
          <a:p>
            <a:r>
              <a:rPr lang="en-US" dirty="0"/>
              <a:t>Not useful for custom acquisitions</a:t>
            </a:r>
          </a:p>
          <a:p>
            <a:r>
              <a:rPr lang="en-US" dirty="0"/>
              <a:t>May not worth it with few subjects</a:t>
            </a:r>
          </a:p>
          <a:p>
            <a:r>
              <a:rPr lang="en-US" dirty="0"/>
              <a:t>Requires a Linux environment and corresponding knowledge</a:t>
            </a:r>
          </a:p>
          <a:p>
            <a:r>
              <a:rPr lang="en-US" dirty="0"/>
              <a:t>Need integration with the software you will use for your analysis</a:t>
            </a:r>
          </a:p>
          <a:p>
            <a:r>
              <a:rPr lang="en-US" dirty="0"/>
              <a:t>Hard to explain what you did in a paper</a:t>
            </a:r>
          </a:p>
        </p:txBody>
      </p:sp>
      <p:pic>
        <p:nvPicPr>
          <p:cNvPr id="10" name="Picture 9">
            <a:extLst>
              <a:ext uri="{FF2B5EF4-FFF2-40B4-BE49-F238E27FC236}">
                <a16:creationId xmlns:a16="http://schemas.microsoft.com/office/drawing/2014/main" id="{E29F09E3-B21B-40C5-8193-589AA6E7B284}"/>
              </a:ext>
            </a:extLst>
          </p:cNvPr>
          <p:cNvPicPr>
            <a:picLocks noChangeAspect="1"/>
          </p:cNvPicPr>
          <p:nvPr/>
        </p:nvPicPr>
        <p:blipFill>
          <a:blip r:embed="rId2"/>
          <a:stretch>
            <a:fillRect/>
          </a:stretch>
        </p:blipFill>
        <p:spPr>
          <a:xfrm>
            <a:off x="28575" y="0"/>
            <a:ext cx="2952750" cy="1755853"/>
          </a:xfrm>
          <a:prstGeom prst="rect">
            <a:avLst/>
          </a:prstGeom>
        </p:spPr>
      </p:pic>
    </p:spTree>
    <p:extLst>
      <p:ext uri="{BB962C8B-B14F-4D97-AF65-F5344CB8AC3E}">
        <p14:creationId xmlns:p14="http://schemas.microsoft.com/office/powerpoint/2010/main" val="2137570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99A6-BEFE-4106-B2BA-0BF9945A3839}"/>
              </a:ext>
            </a:extLst>
          </p:cNvPr>
          <p:cNvSpPr>
            <a:spLocks noGrp="1"/>
          </p:cNvSpPr>
          <p:nvPr>
            <p:ph type="title"/>
          </p:nvPr>
        </p:nvSpPr>
        <p:spPr/>
        <p:txBody>
          <a:bodyPr/>
          <a:lstStyle/>
          <a:p>
            <a:r>
              <a:rPr lang="en-US" dirty="0"/>
              <a:t>Example I</a:t>
            </a:r>
          </a:p>
        </p:txBody>
      </p:sp>
      <p:sp>
        <p:nvSpPr>
          <p:cNvPr id="9" name="TextBox 8">
            <a:extLst>
              <a:ext uri="{FF2B5EF4-FFF2-40B4-BE49-F238E27FC236}">
                <a16:creationId xmlns:a16="http://schemas.microsoft.com/office/drawing/2014/main" id="{DC6188A8-204A-49DE-8342-FD398F65540F}"/>
              </a:ext>
            </a:extLst>
          </p:cNvPr>
          <p:cNvSpPr txBox="1"/>
          <p:nvPr/>
        </p:nvSpPr>
        <p:spPr>
          <a:xfrm>
            <a:off x="304800" y="6372225"/>
            <a:ext cx="2347309" cy="369332"/>
          </a:xfrm>
          <a:prstGeom prst="rect">
            <a:avLst/>
          </a:prstGeom>
          <a:noFill/>
        </p:spPr>
        <p:txBody>
          <a:bodyPr wrap="none" rtlCol="0">
            <a:spAutoFit/>
          </a:bodyPr>
          <a:lstStyle/>
          <a:p>
            <a:r>
              <a:rPr lang="en-US" dirty="0"/>
              <a:t>Work by Ana </a:t>
            </a:r>
            <a:r>
              <a:rPr lang="en-US" dirty="0" err="1"/>
              <a:t>Arsenovic</a:t>
            </a:r>
            <a:endParaRPr lang="en-US" dirty="0"/>
          </a:p>
        </p:txBody>
      </p:sp>
      <p:pic>
        <p:nvPicPr>
          <p:cNvPr id="10" name="Picture 9">
            <a:extLst>
              <a:ext uri="{FF2B5EF4-FFF2-40B4-BE49-F238E27FC236}">
                <a16:creationId xmlns:a16="http://schemas.microsoft.com/office/drawing/2014/main" id="{BDFC1449-6D31-4962-8897-C51AE3F605F2}"/>
              </a:ext>
            </a:extLst>
          </p:cNvPr>
          <p:cNvPicPr/>
          <p:nvPr/>
        </p:nvPicPr>
        <p:blipFill rotWithShape="1">
          <a:blip r:embed="rId2" cstate="print">
            <a:extLst>
              <a:ext uri="{28A0092B-C50C-407E-A947-70E740481C1C}">
                <a14:useLocalDpi xmlns:a14="http://schemas.microsoft.com/office/drawing/2010/main" val="0"/>
              </a:ext>
            </a:extLst>
          </a:blip>
          <a:srcRect b="66193"/>
          <a:stretch/>
        </p:blipFill>
        <p:spPr>
          <a:xfrm>
            <a:off x="152400" y="1560513"/>
            <a:ext cx="8810625" cy="2630488"/>
          </a:xfrm>
          <a:prstGeom prst="rect">
            <a:avLst/>
          </a:prstGeom>
        </p:spPr>
      </p:pic>
      <p:pic>
        <p:nvPicPr>
          <p:cNvPr id="14" name="Picture 13">
            <a:extLst>
              <a:ext uri="{FF2B5EF4-FFF2-40B4-BE49-F238E27FC236}">
                <a16:creationId xmlns:a16="http://schemas.microsoft.com/office/drawing/2014/main" id="{319F0176-C5E1-4AED-AB3D-B3F739A06362}"/>
              </a:ext>
            </a:extLst>
          </p:cNvPr>
          <p:cNvPicPr>
            <a:picLocks noChangeAspect="1"/>
          </p:cNvPicPr>
          <p:nvPr/>
        </p:nvPicPr>
        <p:blipFill rotWithShape="1">
          <a:blip r:embed="rId3"/>
          <a:srcRect l="15611" t="7315" r="12916" b="4825"/>
          <a:stretch/>
        </p:blipFill>
        <p:spPr>
          <a:xfrm>
            <a:off x="503447" y="4921929"/>
            <a:ext cx="1153903" cy="1450295"/>
          </a:xfrm>
          <a:prstGeom prst="rect">
            <a:avLst/>
          </a:prstGeom>
        </p:spPr>
      </p:pic>
    </p:spTree>
    <p:extLst>
      <p:ext uri="{BB962C8B-B14F-4D97-AF65-F5344CB8AC3E}">
        <p14:creationId xmlns:p14="http://schemas.microsoft.com/office/powerpoint/2010/main" val="2039182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4D functional dataset</a:t>
            </a:r>
          </a:p>
        </p:txBody>
      </p:sp>
      <p:pic>
        <p:nvPicPr>
          <p:cNvPr id="8" name="Picture 7"/>
          <p:cNvPicPr>
            <a:picLocks noChangeAspect="1"/>
          </p:cNvPicPr>
          <p:nvPr/>
        </p:nvPicPr>
        <p:blipFill>
          <a:blip r:embed="rId3"/>
          <a:stretch>
            <a:fillRect/>
          </a:stretch>
        </p:blipFill>
        <p:spPr>
          <a:xfrm flipH="1">
            <a:off x="2696068" y="1398362"/>
            <a:ext cx="1625600" cy="1333500"/>
          </a:xfrm>
          <a:prstGeom prst="rect">
            <a:avLst/>
          </a:prstGeom>
        </p:spPr>
      </p:pic>
      <p:pic>
        <p:nvPicPr>
          <p:cNvPr id="10" name="Picture 9"/>
          <p:cNvPicPr>
            <a:picLocks noChangeAspect="1"/>
          </p:cNvPicPr>
          <p:nvPr/>
        </p:nvPicPr>
        <p:blipFill>
          <a:blip r:embed="rId3"/>
          <a:stretch>
            <a:fillRect/>
          </a:stretch>
        </p:blipFill>
        <p:spPr>
          <a:xfrm flipH="1">
            <a:off x="2848468" y="1550762"/>
            <a:ext cx="1625600" cy="1333500"/>
          </a:xfrm>
          <a:prstGeom prst="rect">
            <a:avLst/>
          </a:prstGeom>
        </p:spPr>
      </p:pic>
      <p:pic>
        <p:nvPicPr>
          <p:cNvPr id="11" name="Picture 10"/>
          <p:cNvPicPr>
            <a:picLocks noChangeAspect="1"/>
          </p:cNvPicPr>
          <p:nvPr/>
        </p:nvPicPr>
        <p:blipFill>
          <a:blip r:embed="rId3"/>
          <a:stretch>
            <a:fillRect/>
          </a:stretch>
        </p:blipFill>
        <p:spPr>
          <a:xfrm flipH="1">
            <a:off x="3000868" y="1703162"/>
            <a:ext cx="1625600" cy="1333500"/>
          </a:xfrm>
          <a:prstGeom prst="rect">
            <a:avLst/>
          </a:prstGeom>
        </p:spPr>
      </p:pic>
      <p:pic>
        <p:nvPicPr>
          <p:cNvPr id="12" name="Picture 11"/>
          <p:cNvPicPr>
            <a:picLocks noChangeAspect="1"/>
          </p:cNvPicPr>
          <p:nvPr/>
        </p:nvPicPr>
        <p:blipFill>
          <a:blip r:embed="rId3"/>
          <a:stretch>
            <a:fillRect/>
          </a:stretch>
        </p:blipFill>
        <p:spPr>
          <a:xfrm flipH="1">
            <a:off x="3153268" y="1855562"/>
            <a:ext cx="1625600" cy="1333500"/>
          </a:xfrm>
          <a:prstGeom prst="rect">
            <a:avLst/>
          </a:prstGeom>
        </p:spPr>
      </p:pic>
      <p:pic>
        <p:nvPicPr>
          <p:cNvPr id="13" name="Picture 12"/>
          <p:cNvPicPr>
            <a:picLocks noChangeAspect="1"/>
          </p:cNvPicPr>
          <p:nvPr/>
        </p:nvPicPr>
        <p:blipFill>
          <a:blip r:embed="rId3"/>
          <a:stretch>
            <a:fillRect/>
          </a:stretch>
        </p:blipFill>
        <p:spPr>
          <a:xfrm flipH="1">
            <a:off x="3305668" y="2007962"/>
            <a:ext cx="1625600" cy="1333500"/>
          </a:xfrm>
          <a:prstGeom prst="rect">
            <a:avLst/>
          </a:prstGeom>
        </p:spPr>
      </p:pic>
      <p:pic>
        <p:nvPicPr>
          <p:cNvPr id="14" name="Picture 13"/>
          <p:cNvPicPr>
            <a:picLocks noChangeAspect="1"/>
          </p:cNvPicPr>
          <p:nvPr/>
        </p:nvPicPr>
        <p:blipFill>
          <a:blip r:embed="rId3"/>
          <a:stretch>
            <a:fillRect/>
          </a:stretch>
        </p:blipFill>
        <p:spPr>
          <a:xfrm flipH="1">
            <a:off x="3458068" y="2160362"/>
            <a:ext cx="1625600" cy="1333500"/>
          </a:xfrm>
          <a:prstGeom prst="rect">
            <a:avLst/>
          </a:prstGeom>
        </p:spPr>
      </p:pic>
      <p:pic>
        <p:nvPicPr>
          <p:cNvPr id="15" name="Picture 14"/>
          <p:cNvPicPr>
            <a:picLocks noChangeAspect="1"/>
          </p:cNvPicPr>
          <p:nvPr/>
        </p:nvPicPr>
        <p:blipFill>
          <a:blip r:embed="rId3"/>
          <a:stretch>
            <a:fillRect/>
          </a:stretch>
        </p:blipFill>
        <p:spPr>
          <a:xfrm flipH="1">
            <a:off x="3610468" y="2312762"/>
            <a:ext cx="1625600" cy="1333500"/>
          </a:xfrm>
          <a:prstGeom prst="rect">
            <a:avLst/>
          </a:prstGeom>
        </p:spPr>
      </p:pic>
      <p:pic>
        <p:nvPicPr>
          <p:cNvPr id="16" name="Picture 15"/>
          <p:cNvPicPr>
            <a:picLocks noChangeAspect="1"/>
          </p:cNvPicPr>
          <p:nvPr/>
        </p:nvPicPr>
        <p:blipFill>
          <a:blip r:embed="rId3"/>
          <a:stretch>
            <a:fillRect/>
          </a:stretch>
        </p:blipFill>
        <p:spPr>
          <a:xfrm flipH="1">
            <a:off x="3762868" y="2465162"/>
            <a:ext cx="1625600" cy="1333500"/>
          </a:xfrm>
          <a:prstGeom prst="rect">
            <a:avLst/>
          </a:prstGeom>
        </p:spPr>
      </p:pic>
      <p:pic>
        <p:nvPicPr>
          <p:cNvPr id="17" name="Picture 16"/>
          <p:cNvPicPr>
            <a:picLocks noChangeAspect="1"/>
          </p:cNvPicPr>
          <p:nvPr/>
        </p:nvPicPr>
        <p:blipFill>
          <a:blip r:embed="rId3"/>
          <a:stretch>
            <a:fillRect/>
          </a:stretch>
        </p:blipFill>
        <p:spPr>
          <a:xfrm flipH="1">
            <a:off x="3915268" y="2617562"/>
            <a:ext cx="1625600" cy="1333500"/>
          </a:xfrm>
          <a:prstGeom prst="rect">
            <a:avLst/>
          </a:prstGeom>
        </p:spPr>
      </p:pic>
      <p:pic>
        <p:nvPicPr>
          <p:cNvPr id="18" name="Picture 17"/>
          <p:cNvPicPr>
            <a:picLocks noChangeAspect="1"/>
          </p:cNvPicPr>
          <p:nvPr/>
        </p:nvPicPr>
        <p:blipFill>
          <a:blip r:embed="rId3"/>
          <a:stretch>
            <a:fillRect/>
          </a:stretch>
        </p:blipFill>
        <p:spPr>
          <a:xfrm flipH="1">
            <a:off x="4067668" y="2769962"/>
            <a:ext cx="1625600" cy="1333500"/>
          </a:xfrm>
          <a:prstGeom prst="rect">
            <a:avLst/>
          </a:prstGeom>
        </p:spPr>
      </p:pic>
      <p:pic>
        <p:nvPicPr>
          <p:cNvPr id="19" name="Picture 18"/>
          <p:cNvPicPr>
            <a:picLocks noChangeAspect="1"/>
          </p:cNvPicPr>
          <p:nvPr/>
        </p:nvPicPr>
        <p:blipFill>
          <a:blip r:embed="rId3"/>
          <a:stretch>
            <a:fillRect/>
          </a:stretch>
        </p:blipFill>
        <p:spPr>
          <a:xfrm flipH="1">
            <a:off x="4220068" y="2922362"/>
            <a:ext cx="1625600" cy="1333500"/>
          </a:xfrm>
          <a:prstGeom prst="rect">
            <a:avLst/>
          </a:prstGeom>
        </p:spPr>
      </p:pic>
      <p:pic>
        <p:nvPicPr>
          <p:cNvPr id="20" name="Picture 19"/>
          <p:cNvPicPr>
            <a:picLocks noChangeAspect="1"/>
          </p:cNvPicPr>
          <p:nvPr/>
        </p:nvPicPr>
        <p:blipFill>
          <a:blip r:embed="rId3"/>
          <a:stretch>
            <a:fillRect/>
          </a:stretch>
        </p:blipFill>
        <p:spPr>
          <a:xfrm flipH="1">
            <a:off x="4372468" y="3074762"/>
            <a:ext cx="1625600" cy="1333500"/>
          </a:xfrm>
          <a:prstGeom prst="rect">
            <a:avLst/>
          </a:prstGeom>
        </p:spPr>
      </p:pic>
      <p:cxnSp>
        <p:nvCxnSpPr>
          <p:cNvPr id="24" name="Straight Arrow Connector 23"/>
          <p:cNvCxnSpPr/>
          <p:nvPr/>
        </p:nvCxnSpPr>
        <p:spPr>
          <a:xfrm>
            <a:off x="2639368" y="2777222"/>
            <a:ext cx="1676400" cy="1676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7" name="TextBox 26"/>
          <p:cNvSpPr txBox="1"/>
          <p:nvPr/>
        </p:nvSpPr>
        <p:spPr>
          <a:xfrm>
            <a:off x="2844976" y="3493862"/>
            <a:ext cx="612517" cy="369332"/>
          </a:xfrm>
          <a:prstGeom prst="rect">
            <a:avLst/>
          </a:prstGeom>
          <a:noFill/>
        </p:spPr>
        <p:txBody>
          <a:bodyPr wrap="none" rtlCol="0">
            <a:spAutoFit/>
          </a:bodyPr>
          <a:lstStyle/>
          <a:p>
            <a:r>
              <a:rPr lang="en-US" dirty="0"/>
              <a:t>time</a:t>
            </a:r>
          </a:p>
        </p:txBody>
      </p:sp>
      <p:sp>
        <p:nvSpPr>
          <p:cNvPr id="28" name="TextBox 27"/>
          <p:cNvSpPr txBox="1"/>
          <p:nvPr/>
        </p:nvSpPr>
        <p:spPr>
          <a:xfrm>
            <a:off x="5568528" y="3046622"/>
            <a:ext cx="443676" cy="369332"/>
          </a:xfrm>
          <a:prstGeom prst="rect">
            <a:avLst/>
          </a:prstGeom>
          <a:noFill/>
        </p:spPr>
        <p:txBody>
          <a:bodyPr wrap="none" rtlCol="0">
            <a:spAutoFit/>
          </a:bodyPr>
          <a:lstStyle/>
          <a:p>
            <a:r>
              <a:rPr lang="en-US" dirty="0">
                <a:solidFill>
                  <a:schemeClr val="bg1"/>
                </a:solidFill>
              </a:rPr>
              <a:t>3D</a:t>
            </a:r>
          </a:p>
        </p:txBody>
      </p:sp>
      <p:cxnSp>
        <p:nvCxnSpPr>
          <p:cNvPr id="32" name="Straight Connector 31"/>
          <p:cNvCxnSpPr/>
          <p:nvPr/>
        </p:nvCxnSpPr>
        <p:spPr>
          <a:xfrm>
            <a:off x="5998068" y="3091982"/>
            <a:ext cx="4456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5834328" y="2933702"/>
            <a:ext cx="59804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6511745" y="2899682"/>
            <a:ext cx="0" cy="25536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6637397" y="2793542"/>
            <a:ext cx="2071225" cy="369332"/>
          </a:xfrm>
          <a:prstGeom prst="rect">
            <a:avLst/>
          </a:prstGeom>
          <a:noFill/>
        </p:spPr>
        <p:txBody>
          <a:bodyPr wrap="none" rtlCol="0">
            <a:spAutoFit/>
          </a:bodyPr>
          <a:lstStyle/>
          <a:p>
            <a:r>
              <a:rPr lang="en-US" dirty="0"/>
              <a:t>Repetition time (TR)</a:t>
            </a:r>
          </a:p>
        </p:txBody>
      </p:sp>
      <p:sp>
        <p:nvSpPr>
          <p:cNvPr id="39" name="Cube 38"/>
          <p:cNvSpPr/>
          <p:nvPr/>
        </p:nvSpPr>
        <p:spPr>
          <a:xfrm flipH="1">
            <a:off x="4474068" y="3646262"/>
            <a:ext cx="152400" cy="152400"/>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41" name="Chart 40"/>
          <p:cNvGraphicFramePr>
            <a:graphicFrameLocks noChangeAspect="1"/>
          </p:cNvGraphicFramePr>
          <p:nvPr>
            <p:extLst>
              <p:ext uri="{D42A27DB-BD31-4B8C-83A1-F6EECF244321}">
                <p14:modId xmlns:p14="http://schemas.microsoft.com/office/powerpoint/2010/main" val="490409084"/>
              </p:ext>
            </p:extLst>
          </p:nvPr>
        </p:nvGraphicFramePr>
        <p:xfrm>
          <a:off x="870778" y="4408263"/>
          <a:ext cx="7200000" cy="238233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289187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799A6-BEFE-4106-B2BA-0BF9945A3839}"/>
              </a:ext>
            </a:extLst>
          </p:cNvPr>
          <p:cNvSpPr>
            <a:spLocks noGrp="1"/>
          </p:cNvSpPr>
          <p:nvPr>
            <p:ph type="title"/>
          </p:nvPr>
        </p:nvSpPr>
        <p:spPr/>
        <p:txBody>
          <a:bodyPr/>
          <a:lstStyle/>
          <a:p>
            <a:r>
              <a:rPr lang="en-US" dirty="0"/>
              <a:t>Example II</a:t>
            </a:r>
          </a:p>
        </p:txBody>
      </p:sp>
      <p:sp>
        <p:nvSpPr>
          <p:cNvPr id="9" name="TextBox 8">
            <a:extLst>
              <a:ext uri="{FF2B5EF4-FFF2-40B4-BE49-F238E27FC236}">
                <a16:creationId xmlns:a16="http://schemas.microsoft.com/office/drawing/2014/main" id="{DC6188A8-204A-49DE-8342-FD398F65540F}"/>
              </a:ext>
            </a:extLst>
          </p:cNvPr>
          <p:cNvSpPr txBox="1"/>
          <p:nvPr/>
        </p:nvSpPr>
        <p:spPr>
          <a:xfrm>
            <a:off x="304800" y="6448322"/>
            <a:ext cx="2253117" cy="369332"/>
          </a:xfrm>
          <a:prstGeom prst="rect">
            <a:avLst/>
          </a:prstGeom>
          <a:noFill/>
        </p:spPr>
        <p:txBody>
          <a:bodyPr wrap="none" rtlCol="0">
            <a:spAutoFit/>
          </a:bodyPr>
          <a:lstStyle/>
          <a:p>
            <a:r>
              <a:rPr lang="en-US" dirty="0"/>
              <a:t>Work by Adam Coates</a:t>
            </a:r>
          </a:p>
        </p:txBody>
      </p:sp>
      <p:pic>
        <p:nvPicPr>
          <p:cNvPr id="6" name="Picture 5">
            <a:extLst>
              <a:ext uri="{FF2B5EF4-FFF2-40B4-BE49-F238E27FC236}">
                <a16:creationId xmlns:a16="http://schemas.microsoft.com/office/drawing/2014/main" id="{1D8C9C5F-3B64-4A73-BFA7-609BC0B8A1FD}"/>
              </a:ext>
            </a:extLst>
          </p:cNvPr>
          <p:cNvPicPr>
            <a:picLocks noChangeAspect="1"/>
          </p:cNvPicPr>
          <p:nvPr/>
        </p:nvPicPr>
        <p:blipFill>
          <a:blip r:embed="rId3"/>
          <a:stretch>
            <a:fillRect/>
          </a:stretch>
        </p:blipFill>
        <p:spPr>
          <a:xfrm>
            <a:off x="984984" y="5019778"/>
            <a:ext cx="1158141" cy="1428544"/>
          </a:xfrm>
          <a:prstGeom prst="rect">
            <a:avLst/>
          </a:prstGeom>
        </p:spPr>
      </p:pic>
      <p:pic>
        <p:nvPicPr>
          <p:cNvPr id="7" name="Picture 6">
            <a:extLst>
              <a:ext uri="{FF2B5EF4-FFF2-40B4-BE49-F238E27FC236}">
                <a16:creationId xmlns:a16="http://schemas.microsoft.com/office/drawing/2014/main" id="{92B2E197-C419-49AD-B2F6-079211A09D6D}"/>
              </a:ext>
            </a:extLst>
          </p:cNvPr>
          <p:cNvPicPr>
            <a:picLocks noChangeAspect="1"/>
          </p:cNvPicPr>
          <p:nvPr/>
        </p:nvPicPr>
        <p:blipFill>
          <a:blip r:embed="rId4"/>
          <a:stretch>
            <a:fillRect/>
          </a:stretch>
        </p:blipFill>
        <p:spPr>
          <a:xfrm>
            <a:off x="4711815" y="1509712"/>
            <a:ext cx="4253766" cy="1838082"/>
          </a:xfrm>
          <a:prstGeom prst="rect">
            <a:avLst/>
          </a:prstGeom>
          <a:ln>
            <a:solidFill>
              <a:schemeClr val="tx1"/>
            </a:solidFill>
          </a:ln>
        </p:spPr>
      </p:pic>
      <p:pic>
        <p:nvPicPr>
          <p:cNvPr id="14" name="Picture 13">
            <a:extLst>
              <a:ext uri="{FF2B5EF4-FFF2-40B4-BE49-F238E27FC236}">
                <a16:creationId xmlns:a16="http://schemas.microsoft.com/office/drawing/2014/main" id="{1902E78F-5856-47AD-A9C8-AD9567F84236}"/>
              </a:ext>
            </a:extLst>
          </p:cNvPr>
          <p:cNvPicPr>
            <a:picLocks noChangeAspect="1"/>
          </p:cNvPicPr>
          <p:nvPr/>
        </p:nvPicPr>
        <p:blipFill rotWithShape="1">
          <a:blip r:embed="rId5">
            <a:extLst>
              <a:ext uri="{28A0092B-C50C-407E-A947-70E740481C1C}">
                <a14:useLocalDpi xmlns:a14="http://schemas.microsoft.com/office/drawing/2010/main" val="0"/>
              </a:ext>
            </a:extLst>
          </a:blip>
          <a:srcRect l="48115" r="27459"/>
          <a:stretch/>
        </p:blipFill>
        <p:spPr>
          <a:xfrm>
            <a:off x="864717" y="1312302"/>
            <a:ext cx="1477039" cy="2363939"/>
          </a:xfrm>
          <a:prstGeom prst="rect">
            <a:avLst/>
          </a:prstGeom>
        </p:spPr>
      </p:pic>
      <p:sp>
        <p:nvSpPr>
          <p:cNvPr id="15" name="TextBox 14">
            <a:extLst>
              <a:ext uri="{FF2B5EF4-FFF2-40B4-BE49-F238E27FC236}">
                <a16:creationId xmlns:a16="http://schemas.microsoft.com/office/drawing/2014/main" id="{0740842D-D360-46E0-B980-93F99FCD57BB}"/>
              </a:ext>
            </a:extLst>
          </p:cNvPr>
          <p:cNvSpPr txBox="1"/>
          <p:nvPr/>
        </p:nvSpPr>
        <p:spPr>
          <a:xfrm>
            <a:off x="826999" y="542683"/>
            <a:ext cx="2291012" cy="584775"/>
          </a:xfrm>
          <a:prstGeom prst="rect">
            <a:avLst/>
          </a:prstGeom>
          <a:noFill/>
        </p:spPr>
        <p:txBody>
          <a:bodyPr wrap="none" rtlCol="0">
            <a:spAutoFit/>
          </a:bodyPr>
          <a:lstStyle/>
          <a:p>
            <a:r>
              <a:rPr lang="en-US" sz="3200" dirty="0"/>
              <a:t>7T - 0.75mm</a:t>
            </a:r>
            <a:endParaRPr lang="en-GB" sz="3200" dirty="0"/>
          </a:p>
        </p:txBody>
      </p:sp>
      <p:sp>
        <p:nvSpPr>
          <p:cNvPr id="16" name="Oval 15">
            <a:extLst>
              <a:ext uri="{FF2B5EF4-FFF2-40B4-BE49-F238E27FC236}">
                <a16:creationId xmlns:a16="http://schemas.microsoft.com/office/drawing/2014/main" id="{83AE75E8-92DE-4D6F-B962-DA8C1DA4156B}"/>
              </a:ext>
            </a:extLst>
          </p:cNvPr>
          <p:cNvSpPr/>
          <p:nvPr/>
        </p:nvSpPr>
        <p:spPr>
          <a:xfrm rot="20932392">
            <a:off x="1557134" y="2154010"/>
            <a:ext cx="339823" cy="1081953"/>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grpSp>
        <p:nvGrpSpPr>
          <p:cNvPr id="17" name="Group 16">
            <a:extLst>
              <a:ext uri="{FF2B5EF4-FFF2-40B4-BE49-F238E27FC236}">
                <a16:creationId xmlns:a16="http://schemas.microsoft.com/office/drawing/2014/main" id="{C713DED0-1F9F-4ABD-99D2-733E1FB83767}"/>
              </a:ext>
            </a:extLst>
          </p:cNvPr>
          <p:cNvGrpSpPr>
            <a:grpSpLocks noChangeAspect="1"/>
          </p:cNvGrpSpPr>
          <p:nvPr/>
        </p:nvGrpSpPr>
        <p:grpSpPr>
          <a:xfrm>
            <a:off x="2431871" y="1312301"/>
            <a:ext cx="2184734" cy="2343625"/>
            <a:chOff x="745627" y="11721188"/>
            <a:chExt cx="4789660" cy="5138000"/>
          </a:xfrm>
        </p:grpSpPr>
        <p:pic>
          <p:nvPicPr>
            <p:cNvPr id="18" name="Picture 17">
              <a:extLst>
                <a:ext uri="{FF2B5EF4-FFF2-40B4-BE49-F238E27FC236}">
                  <a16:creationId xmlns:a16="http://schemas.microsoft.com/office/drawing/2014/main" id="{8D8E1D22-A410-47B3-805E-A1387CA3F0C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5627" y="11721188"/>
              <a:ext cx="4789660" cy="5138000"/>
            </a:xfrm>
            <a:prstGeom prst="rect">
              <a:avLst/>
            </a:prstGeom>
          </p:spPr>
        </p:pic>
        <p:sp>
          <p:nvSpPr>
            <p:cNvPr id="19" name="Freeform: Shape 18">
              <a:extLst>
                <a:ext uri="{FF2B5EF4-FFF2-40B4-BE49-F238E27FC236}">
                  <a16:creationId xmlns:a16="http://schemas.microsoft.com/office/drawing/2014/main" id="{68DB8152-9F96-4A0A-A4FE-8AF3644B114F}"/>
                </a:ext>
              </a:extLst>
            </p:cNvPr>
            <p:cNvSpPr/>
            <p:nvPr/>
          </p:nvSpPr>
          <p:spPr>
            <a:xfrm>
              <a:off x="3836020" y="14376152"/>
              <a:ext cx="263168" cy="1043754"/>
            </a:xfrm>
            <a:custGeom>
              <a:avLst/>
              <a:gdLst>
                <a:gd name="connsiteX0" fmla="*/ 53525 w 263168"/>
                <a:gd name="connsiteY0" fmla="*/ 972387 h 1043754"/>
                <a:gd name="connsiteX1" fmla="*/ 111512 w 263168"/>
                <a:gd name="connsiteY1" fmla="*/ 1043754 h 1043754"/>
                <a:gd name="connsiteX2" fmla="*/ 160577 w 263168"/>
                <a:gd name="connsiteY2" fmla="*/ 1034833 h 1043754"/>
                <a:gd name="connsiteX3" fmla="*/ 236405 w 263168"/>
                <a:gd name="connsiteY3" fmla="*/ 1043754 h 1043754"/>
                <a:gd name="connsiteX4" fmla="*/ 263168 w 263168"/>
                <a:gd name="connsiteY4" fmla="*/ 1008070 h 1043754"/>
                <a:gd name="connsiteX5" fmla="*/ 245326 w 263168"/>
                <a:gd name="connsiteY5" fmla="*/ 976847 h 1043754"/>
                <a:gd name="connsiteX6" fmla="*/ 231945 w 263168"/>
                <a:gd name="connsiteY6" fmla="*/ 945624 h 1043754"/>
                <a:gd name="connsiteX7" fmla="*/ 223024 w 263168"/>
                <a:gd name="connsiteY7" fmla="*/ 914400 h 1043754"/>
                <a:gd name="connsiteX8" fmla="*/ 205182 w 263168"/>
                <a:gd name="connsiteY8" fmla="*/ 860874 h 1043754"/>
                <a:gd name="connsiteX9" fmla="*/ 191800 w 263168"/>
                <a:gd name="connsiteY9" fmla="*/ 811809 h 1043754"/>
                <a:gd name="connsiteX10" fmla="*/ 187340 w 263168"/>
                <a:gd name="connsiteY10" fmla="*/ 771665 h 1043754"/>
                <a:gd name="connsiteX11" fmla="*/ 187340 w 263168"/>
                <a:gd name="connsiteY11" fmla="*/ 718139 h 1043754"/>
                <a:gd name="connsiteX12" fmla="*/ 187340 w 263168"/>
                <a:gd name="connsiteY12" fmla="*/ 677994 h 1043754"/>
                <a:gd name="connsiteX13" fmla="*/ 196261 w 263168"/>
                <a:gd name="connsiteY13" fmla="*/ 646771 h 1043754"/>
                <a:gd name="connsiteX14" fmla="*/ 214103 w 263168"/>
                <a:gd name="connsiteY14" fmla="*/ 597706 h 1043754"/>
                <a:gd name="connsiteX15" fmla="*/ 227484 w 263168"/>
                <a:gd name="connsiteY15" fmla="*/ 566482 h 1043754"/>
                <a:gd name="connsiteX16" fmla="*/ 254247 w 263168"/>
                <a:gd name="connsiteY16" fmla="*/ 517417 h 1043754"/>
                <a:gd name="connsiteX17" fmla="*/ 258708 w 263168"/>
                <a:gd name="connsiteY17" fmla="*/ 486193 h 1043754"/>
                <a:gd name="connsiteX18" fmla="*/ 240866 w 263168"/>
                <a:gd name="connsiteY18" fmla="*/ 454970 h 1043754"/>
                <a:gd name="connsiteX19" fmla="*/ 218563 w 263168"/>
                <a:gd name="connsiteY19" fmla="*/ 419286 h 1043754"/>
                <a:gd name="connsiteX20" fmla="*/ 173959 w 263168"/>
                <a:gd name="connsiteY20" fmla="*/ 361300 h 1043754"/>
                <a:gd name="connsiteX21" fmla="*/ 160577 w 263168"/>
                <a:gd name="connsiteY21" fmla="*/ 321155 h 1043754"/>
                <a:gd name="connsiteX22" fmla="*/ 151656 w 263168"/>
                <a:gd name="connsiteY22" fmla="*/ 298853 h 1043754"/>
                <a:gd name="connsiteX23" fmla="*/ 124893 w 263168"/>
                <a:gd name="connsiteY23" fmla="*/ 263169 h 1043754"/>
                <a:gd name="connsiteX24" fmla="*/ 102591 w 263168"/>
                <a:gd name="connsiteY24" fmla="*/ 209643 h 1043754"/>
                <a:gd name="connsiteX25" fmla="*/ 84749 w 263168"/>
                <a:gd name="connsiteY25" fmla="*/ 173959 h 1043754"/>
                <a:gd name="connsiteX26" fmla="*/ 57986 w 263168"/>
                <a:gd name="connsiteY26" fmla="*/ 89210 h 1043754"/>
                <a:gd name="connsiteX27" fmla="*/ 49065 w 263168"/>
                <a:gd name="connsiteY27" fmla="*/ 35684 h 1043754"/>
                <a:gd name="connsiteX28" fmla="*/ 31223 w 263168"/>
                <a:gd name="connsiteY28" fmla="*/ 0 h 1043754"/>
                <a:gd name="connsiteX29" fmla="*/ 0 w 263168"/>
                <a:gd name="connsiteY29" fmla="*/ 26763 h 1043754"/>
                <a:gd name="connsiteX30" fmla="*/ 8920 w 263168"/>
                <a:gd name="connsiteY30" fmla="*/ 62447 h 1043754"/>
                <a:gd name="connsiteX31" fmla="*/ 22302 w 263168"/>
                <a:gd name="connsiteY31" fmla="*/ 107052 h 1043754"/>
                <a:gd name="connsiteX32" fmla="*/ 57986 w 263168"/>
                <a:gd name="connsiteY32" fmla="*/ 151657 h 1043754"/>
                <a:gd name="connsiteX33" fmla="*/ 75828 w 263168"/>
                <a:gd name="connsiteY33" fmla="*/ 182880 h 1043754"/>
                <a:gd name="connsiteX34" fmla="*/ 98130 w 263168"/>
                <a:gd name="connsiteY34" fmla="*/ 223025 h 1043754"/>
                <a:gd name="connsiteX35" fmla="*/ 111512 w 263168"/>
                <a:gd name="connsiteY35" fmla="*/ 258708 h 1043754"/>
                <a:gd name="connsiteX36" fmla="*/ 129354 w 263168"/>
                <a:gd name="connsiteY36" fmla="*/ 289932 h 1043754"/>
                <a:gd name="connsiteX37" fmla="*/ 142735 w 263168"/>
                <a:gd name="connsiteY37" fmla="*/ 352379 h 1043754"/>
                <a:gd name="connsiteX38" fmla="*/ 151656 w 263168"/>
                <a:gd name="connsiteY38" fmla="*/ 392523 h 1043754"/>
                <a:gd name="connsiteX39" fmla="*/ 165038 w 263168"/>
                <a:gd name="connsiteY39" fmla="*/ 428207 h 1043754"/>
                <a:gd name="connsiteX40" fmla="*/ 160577 w 263168"/>
                <a:gd name="connsiteY40" fmla="*/ 468351 h 1043754"/>
                <a:gd name="connsiteX41" fmla="*/ 160577 w 263168"/>
                <a:gd name="connsiteY41" fmla="*/ 495114 h 1043754"/>
                <a:gd name="connsiteX42" fmla="*/ 160577 w 263168"/>
                <a:gd name="connsiteY42" fmla="*/ 495114 h 1043754"/>
                <a:gd name="connsiteX43" fmla="*/ 151656 w 263168"/>
                <a:gd name="connsiteY43" fmla="*/ 557561 h 1043754"/>
                <a:gd name="connsiteX44" fmla="*/ 151656 w 263168"/>
                <a:gd name="connsiteY44" fmla="*/ 602166 h 1043754"/>
                <a:gd name="connsiteX45" fmla="*/ 151656 w 263168"/>
                <a:gd name="connsiteY45" fmla="*/ 602166 h 1043754"/>
                <a:gd name="connsiteX46" fmla="*/ 120433 w 263168"/>
                <a:gd name="connsiteY46" fmla="*/ 651231 h 1043754"/>
                <a:gd name="connsiteX47" fmla="*/ 102591 w 263168"/>
                <a:gd name="connsiteY47" fmla="*/ 682455 h 1043754"/>
                <a:gd name="connsiteX48" fmla="*/ 80288 w 263168"/>
                <a:gd name="connsiteY48" fmla="*/ 731520 h 1043754"/>
                <a:gd name="connsiteX49" fmla="*/ 62446 w 263168"/>
                <a:gd name="connsiteY49" fmla="*/ 758283 h 1043754"/>
                <a:gd name="connsiteX50" fmla="*/ 40144 w 263168"/>
                <a:gd name="connsiteY50" fmla="*/ 793967 h 1043754"/>
                <a:gd name="connsiteX51" fmla="*/ 40144 w 263168"/>
                <a:gd name="connsiteY51" fmla="*/ 793967 h 1043754"/>
                <a:gd name="connsiteX52" fmla="*/ 31223 w 263168"/>
                <a:gd name="connsiteY52" fmla="*/ 847493 h 1043754"/>
                <a:gd name="connsiteX53" fmla="*/ 31223 w 263168"/>
                <a:gd name="connsiteY53" fmla="*/ 892098 h 1043754"/>
                <a:gd name="connsiteX54" fmla="*/ 53525 w 263168"/>
                <a:gd name="connsiteY54" fmla="*/ 972387 h 1043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63168" h="1043754">
                  <a:moveTo>
                    <a:pt x="53525" y="972387"/>
                  </a:moveTo>
                  <a:lnTo>
                    <a:pt x="111512" y="1043754"/>
                  </a:lnTo>
                  <a:lnTo>
                    <a:pt x="160577" y="1034833"/>
                  </a:lnTo>
                  <a:lnTo>
                    <a:pt x="236405" y="1043754"/>
                  </a:lnTo>
                  <a:lnTo>
                    <a:pt x="263168" y="1008070"/>
                  </a:lnTo>
                  <a:lnTo>
                    <a:pt x="245326" y="976847"/>
                  </a:lnTo>
                  <a:lnTo>
                    <a:pt x="231945" y="945624"/>
                  </a:lnTo>
                  <a:lnTo>
                    <a:pt x="223024" y="914400"/>
                  </a:lnTo>
                  <a:lnTo>
                    <a:pt x="205182" y="860874"/>
                  </a:lnTo>
                  <a:lnTo>
                    <a:pt x="191800" y="811809"/>
                  </a:lnTo>
                  <a:lnTo>
                    <a:pt x="187340" y="771665"/>
                  </a:lnTo>
                  <a:lnTo>
                    <a:pt x="187340" y="718139"/>
                  </a:lnTo>
                  <a:lnTo>
                    <a:pt x="187340" y="677994"/>
                  </a:lnTo>
                  <a:lnTo>
                    <a:pt x="196261" y="646771"/>
                  </a:lnTo>
                  <a:lnTo>
                    <a:pt x="214103" y="597706"/>
                  </a:lnTo>
                  <a:lnTo>
                    <a:pt x="227484" y="566482"/>
                  </a:lnTo>
                  <a:lnTo>
                    <a:pt x="254247" y="517417"/>
                  </a:lnTo>
                  <a:lnTo>
                    <a:pt x="258708" y="486193"/>
                  </a:lnTo>
                  <a:lnTo>
                    <a:pt x="240866" y="454970"/>
                  </a:lnTo>
                  <a:lnTo>
                    <a:pt x="218563" y="419286"/>
                  </a:lnTo>
                  <a:lnTo>
                    <a:pt x="173959" y="361300"/>
                  </a:lnTo>
                  <a:lnTo>
                    <a:pt x="160577" y="321155"/>
                  </a:lnTo>
                  <a:lnTo>
                    <a:pt x="151656" y="298853"/>
                  </a:lnTo>
                  <a:lnTo>
                    <a:pt x="124893" y="263169"/>
                  </a:lnTo>
                  <a:lnTo>
                    <a:pt x="102591" y="209643"/>
                  </a:lnTo>
                  <a:lnTo>
                    <a:pt x="84749" y="173959"/>
                  </a:lnTo>
                  <a:lnTo>
                    <a:pt x="57986" y="89210"/>
                  </a:lnTo>
                  <a:lnTo>
                    <a:pt x="49065" y="35684"/>
                  </a:lnTo>
                  <a:lnTo>
                    <a:pt x="31223" y="0"/>
                  </a:lnTo>
                  <a:lnTo>
                    <a:pt x="0" y="26763"/>
                  </a:lnTo>
                  <a:lnTo>
                    <a:pt x="8920" y="62447"/>
                  </a:lnTo>
                  <a:lnTo>
                    <a:pt x="22302" y="107052"/>
                  </a:lnTo>
                  <a:lnTo>
                    <a:pt x="57986" y="151657"/>
                  </a:lnTo>
                  <a:lnTo>
                    <a:pt x="75828" y="182880"/>
                  </a:lnTo>
                  <a:lnTo>
                    <a:pt x="98130" y="223025"/>
                  </a:lnTo>
                  <a:lnTo>
                    <a:pt x="111512" y="258708"/>
                  </a:lnTo>
                  <a:lnTo>
                    <a:pt x="129354" y="289932"/>
                  </a:lnTo>
                  <a:lnTo>
                    <a:pt x="142735" y="352379"/>
                  </a:lnTo>
                  <a:lnTo>
                    <a:pt x="151656" y="392523"/>
                  </a:lnTo>
                  <a:lnTo>
                    <a:pt x="165038" y="428207"/>
                  </a:lnTo>
                  <a:lnTo>
                    <a:pt x="160577" y="468351"/>
                  </a:lnTo>
                  <a:lnTo>
                    <a:pt x="160577" y="495114"/>
                  </a:lnTo>
                  <a:lnTo>
                    <a:pt x="160577" y="495114"/>
                  </a:lnTo>
                  <a:lnTo>
                    <a:pt x="151656" y="557561"/>
                  </a:lnTo>
                  <a:lnTo>
                    <a:pt x="151656" y="602166"/>
                  </a:lnTo>
                  <a:lnTo>
                    <a:pt x="151656" y="602166"/>
                  </a:lnTo>
                  <a:lnTo>
                    <a:pt x="120433" y="651231"/>
                  </a:lnTo>
                  <a:lnTo>
                    <a:pt x="102591" y="682455"/>
                  </a:lnTo>
                  <a:lnTo>
                    <a:pt x="80288" y="731520"/>
                  </a:lnTo>
                  <a:lnTo>
                    <a:pt x="62446" y="758283"/>
                  </a:lnTo>
                  <a:lnTo>
                    <a:pt x="40144" y="793967"/>
                  </a:lnTo>
                  <a:lnTo>
                    <a:pt x="40144" y="793967"/>
                  </a:lnTo>
                  <a:lnTo>
                    <a:pt x="31223" y="847493"/>
                  </a:lnTo>
                  <a:lnTo>
                    <a:pt x="31223" y="892098"/>
                  </a:lnTo>
                  <a:lnTo>
                    <a:pt x="53525" y="972387"/>
                  </a:lnTo>
                  <a:close/>
                </a:path>
              </a:pathLst>
            </a:custGeom>
            <a:solidFill>
              <a:srgbClr val="E3E82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grpSp>
      <p:pic>
        <p:nvPicPr>
          <p:cNvPr id="3" name="Picture 2">
            <a:extLst>
              <a:ext uri="{FF2B5EF4-FFF2-40B4-BE49-F238E27FC236}">
                <a16:creationId xmlns:a16="http://schemas.microsoft.com/office/drawing/2014/main" id="{872FEAA9-AEC5-40AB-93B2-F2362BCC027B}"/>
              </a:ext>
            </a:extLst>
          </p:cNvPr>
          <p:cNvPicPr>
            <a:picLocks noChangeAspect="1"/>
          </p:cNvPicPr>
          <p:nvPr/>
        </p:nvPicPr>
        <p:blipFill>
          <a:blip r:embed="rId7"/>
          <a:stretch>
            <a:fillRect/>
          </a:stretch>
        </p:blipFill>
        <p:spPr>
          <a:xfrm>
            <a:off x="3015659" y="4024901"/>
            <a:ext cx="5436965" cy="2665831"/>
          </a:xfrm>
          <a:prstGeom prst="rect">
            <a:avLst/>
          </a:prstGeom>
        </p:spPr>
      </p:pic>
      <p:pic>
        <p:nvPicPr>
          <p:cNvPr id="4" name="Picture 3">
            <a:extLst>
              <a:ext uri="{FF2B5EF4-FFF2-40B4-BE49-F238E27FC236}">
                <a16:creationId xmlns:a16="http://schemas.microsoft.com/office/drawing/2014/main" id="{434A0332-A542-4C2C-B772-BEE1179634E4}"/>
              </a:ext>
            </a:extLst>
          </p:cNvPr>
          <p:cNvPicPr>
            <a:picLocks noChangeAspect="1"/>
          </p:cNvPicPr>
          <p:nvPr/>
        </p:nvPicPr>
        <p:blipFill>
          <a:blip r:embed="rId8"/>
          <a:stretch>
            <a:fillRect/>
          </a:stretch>
        </p:blipFill>
        <p:spPr>
          <a:xfrm>
            <a:off x="7924630" y="0"/>
            <a:ext cx="1219370" cy="1724266"/>
          </a:xfrm>
          <a:prstGeom prst="rect">
            <a:avLst/>
          </a:prstGeom>
        </p:spPr>
      </p:pic>
    </p:spTree>
    <p:extLst>
      <p:ext uri="{BB962C8B-B14F-4D97-AF65-F5344CB8AC3E}">
        <p14:creationId xmlns:p14="http://schemas.microsoft.com/office/powerpoint/2010/main" val="3540586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C76FFE-F6C9-4CE9-8779-B8D87D5BB66F}"/>
              </a:ext>
            </a:extLst>
          </p:cNvPr>
          <p:cNvSpPr>
            <a:spLocks noGrp="1"/>
          </p:cNvSpPr>
          <p:nvPr>
            <p:ph type="ctrTitle"/>
          </p:nvPr>
        </p:nvSpPr>
        <p:spPr/>
        <p:txBody>
          <a:bodyPr/>
          <a:lstStyle/>
          <a:p>
            <a:r>
              <a:rPr lang="en-US" dirty="0"/>
              <a:t>Break or the End</a:t>
            </a:r>
          </a:p>
        </p:txBody>
      </p:sp>
      <p:sp>
        <p:nvSpPr>
          <p:cNvPr id="8" name="Subtitle 7">
            <a:extLst>
              <a:ext uri="{FF2B5EF4-FFF2-40B4-BE49-F238E27FC236}">
                <a16:creationId xmlns:a16="http://schemas.microsoft.com/office/drawing/2014/main" id="{DC314303-26DF-4E1D-B379-4E9AEE77B55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98867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fMRI analysis</a:t>
            </a:r>
          </a:p>
        </p:txBody>
      </p:sp>
      <p:graphicFrame>
        <p:nvGraphicFramePr>
          <p:cNvPr id="7" name="Content Placeholder 6"/>
          <p:cNvGraphicFramePr>
            <a:graphicFrameLocks noGrp="1"/>
          </p:cNvGraphicFramePr>
          <p:nvPr>
            <p:ph idx="1"/>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83861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Single-subject (first-level) analysis </a:t>
            </a:r>
          </a:p>
        </p:txBody>
      </p:sp>
      <p:sp>
        <p:nvSpPr>
          <p:cNvPr id="4" name="Text Placeholder 3"/>
          <p:cNvSpPr>
            <a:spLocks noGrp="1"/>
          </p:cNvSpPr>
          <p:nvPr>
            <p:ph type="body" sz="quarter" idx="13"/>
          </p:nvPr>
        </p:nvSpPr>
        <p:spPr/>
        <p:txBody>
          <a:bodyPr>
            <a:normAutofit fontScale="92500" lnSpcReduction="20000"/>
          </a:bodyPr>
          <a:lstStyle/>
          <a:p>
            <a:pPr marL="0" indent="0" algn="ctr">
              <a:buNone/>
            </a:pPr>
            <a:r>
              <a:rPr lang="en-US" dirty="0" err="1"/>
              <a:t>Univariate</a:t>
            </a:r>
            <a:r>
              <a:rPr lang="en-US" dirty="0"/>
              <a:t>/voxel-wise analysis</a:t>
            </a:r>
          </a:p>
        </p:txBody>
      </p:sp>
      <p:pic>
        <p:nvPicPr>
          <p:cNvPr id="6" name="Picture 5" descr="epi_example.jpg"/>
          <p:cNvPicPr>
            <a:picLocks noChangeAspect="1"/>
          </p:cNvPicPr>
          <p:nvPr/>
        </p:nvPicPr>
        <p:blipFill rotWithShape="1">
          <a:blip r:embed="rId3">
            <a:extLst>
              <a:ext uri="{28A0092B-C50C-407E-A947-70E740481C1C}">
                <a14:useLocalDpi xmlns:a14="http://schemas.microsoft.com/office/drawing/2010/main" val="0"/>
              </a:ext>
            </a:extLst>
          </a:blip>
          <a:srcRect l="4232" t="41364" r="53418"/>
          <a:stretch/>
        </p:blipFill>
        <p:spPr>
          <a:xfrm>
            <a:off x="2919638" y="2200008"/>
            <a:ext cx="3600000" cy="3681680"/>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3161142903"/>
              </p:ext>
            </p:extLst>
          </p:nvPr>
        </p:nvGraphicFramePr>
        <p:xfrm>
          <a:off x="2919638" y="2200008"/>
          <a:ext cx="3540760" cy="3681675"/>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tblGrid>
              <a:tr h="147267">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0"/>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1"/>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2"/>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3"/>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4"/>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5"/>
                  </a:ext>
                </a:extLst>
              </a:tr>
              <a:tr h="147267">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6"/>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7"/>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8"/>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9"/>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0"/>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1"/>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2"/>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3"/>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4"/>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5"/>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6"/>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7"/>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8"/>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9"/>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0"/>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1"/>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2"/>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3"/>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5" name="TextBox 4"/>
          <p:cNvSpPr txBox="1"/>
          <p:nvPr/>
        </p:nvSpPr>
        <p:spPr>
          <a:xfrm>
            <a:off x="1276836" y="6120510"/>
            <a:ext cx="6596678" cy="369332"/>
          </a:xfrm>
          <a:prstGeom prst="rect">
            <a:avLst/>
          </a:prstGeom>
          <a:noFill/>
        </p:spPr>
        <p:txBody>
          <a:bodyPr wrap="none" rtlCol="0">
            <a:spAutoFit/>
          </a:bodyPr>
          <a:lstStyle/>
          <a:p>
            <a:pPr algn="ctr"/>
            <a:r>
              <a:rPr lang="en-US" dirty="0">
                <a:solidFill>
                  <a:schemeClr val="accent2"/>
                </a:solidFill>
              </a:rPr>
              <a:t>Question: Which areas are activated by the flickering checkerboard?</a:t>
            </a:r>
          </a:p>
        </p:txBody>
      </p:sp>
    </p:spTree>
    <p:extLst>
      <p:ext uri="{BB962C8B-B14F-4D97-AF65-F5344CB8AC3E}">
        <p14:creationId xmlns:p14="http://schemas.microsoft.com/office/powerpoint/2010/main" val="699100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Checkerboard experiment</a:t>
            </a:r>
          </a:p>
        </p:txBody>
      </p:sp>
      <p:sp>
        <p:nvSpPr>
          <p:cNvPr id="3" name="Rectangular Callout 2"/>
          <p:cNvSpPr/>
          <p:nvPr/>
        </p:nvSpPr>
        <p:spPr>
          <a:xfrm>
            <a:off x="457200"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ular Callout 7"/>
          <p:cNvSpPr/>
          <p:nvPr/>
        </p:nvSpPr>
        <p:spPr>
          <a:xfrm>
            <a:off x="1922843"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heckerboar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28" y="1616199"/>
            <a:ext cx="900000" cy="661500"/>
          </a:xfrm>
          <a:prstGeom prst="rect">
            <a:avLst/>
          </a:prstGeom>
        </p:spPr>
      </p:pic>
      <p:sp>
        <p:nvSpPr>
          <p:cNvPr id="11" name="Rectangle 10"/>
          <p:cNvSpPr/>
          <p:nvPr/>
        </p:nvSpPr>
        <p:spPr>
          <a:xfrm>
            <a:off x="2003658" y="1626303"/>
            <a:ext cx="900000" cy="68254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epi_example.jpg"/>
          <p:cNvPicPr>
            <a:picLocks noChangeAspect="1"/>
          </p:cNvPicPr>
          <p:nvPr/>
        </p:nvPicPr>
        <p:blipFill rotWithShape="1">
          <a:blip r:embed="rId4">
            <a:extLst>
              <a:ext uri="{28A0092B-C50C-407E-A947-70E740481C1C}">
                <a14:useLocalDpi xmlns:a14="http://schemas.microsoft.com/office/drawing/2010/main" val="0"/>
              </a:ext>
            </a:extLst>
          </a:blip>
          <a:srcRect l="4232" t="41364" r="53418"/>
          <a:stretch/>
        </p:blipFill>
        <p:spPr>
          <a:xfrm>
            <a:off x="355128" y="4299003"/>
            <a:ext cx="1080000" cy="1104504"/>
          </a:xfrm>
          <a:prstGeom prst="rect">
            <a:avLst/>
          </a:prstGeom>
        </p:spPr>
      </p:pic>
      <p:sp>
        <p:nvSpPr>
          <p:cNvPr id="18" name="Rectangle 17"/>
          <p:cNvSpPr/>
          <p:nvPr/>
        </p:nvSpPr>
        <p:spPr>
          <a:xfrm>
            <a:off x="755175" y="5284922"/>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28" name="Chart 27"/>
          <p:cNvGraphicFramePr>
            <a:graphicFrameLocks/>
          </p:cNvGraphicFramePr>
          <p:nvPr>
            <p:extLst>
              <p:ext uri="{D42A27DB-BD31-4B8C-83A1-F6EECF244321}">
                <p14:modId xmlns:p14="http://schemas.microsoft.com/office/powerpoint/2010/main" val="31910294"/>
              </p:ext>
            </p:extLst>
          </p:nvPr>
        </p:nvGraphicFramePr>
        <p:xfrm>
          <a:off x="72000" y="2223000"/>
          <a:ext cx="9000000" cy="2412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535501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Checkerboard experiment</a:t>
            </a:r>
          </a:p>
        </p:txBody>
      </p:sp>
      <p:sp>
        <p:nvSpPr>
          <p:cNvPr id="3" name="Rectangular Callout 2"/>
          <p:cNvSpPr/>
          <p:nvPr/>
        </p:nvSpPr>
        <p:spPr>
          <a:xfrm>
            <a:off x="457200"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ular Callout 7"/>
          <p:cNvSpPr/>
          <p:nvPr/>
        </p:nvSpPr>
        <p:spPr>
          <a:xfrm>
            <a:off x="1922843" y="1616194"/>
            <a:ext cx="1058081" cy="692654"/>
          </a:xfrm>
          <a:prstGeom prst="wedgeRect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checkerboard.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28" y="1616199"/>
            <a:ext cx="900000" cy="661500"/>
          </a:xfrm>
          <a:prstGeom prst="rect">
            <a:avLst/>
          </a:prstGeom>
        </p:spPr>
      </p:pic>
      <p:sp>
        <p:nvSpPr>
          <p:cNvPr id="11" name="Rectangle 10"/>
          <p:cNvSpPr/>
          <p:nvPr/>
        </p:nvSpPr>
        <p:spPr>
          <a:xfrm>
            <a:off x="2003658" y="1626303"/>
            <a:ext cx="900000" cy="682545"/>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epi_example.jpg"/>
          <p:cNvPicPr>
            <a:picLocks noChangeAspect="1"/>
          </p:cNvPicPr>
          <p:nvPr/>
        </p:nvPicPr>
        <p:blipFill rotWithShape="1">
          <a:blip r:embed="rId4">
            <a:extLst>
              <a:ext uri="{28A0092B-C50C-407E-A947-70E740481C1C}">
                <a14:useLocalDpi xmlns:a14="http://schemas.microsoft.com/office/drawing/2010/main" val="0"/>
              </a:ext>
            </a:extLst>
          </a:blip>
          <a:srcRect l="4232" t="41364" r="53418"/>
          <a:stretch/>
        </p:blipFill>
        <p:spPr>
          <a:xfrm>
            <a:off x="355128" y="4299003"/>
            <a:ext cx="1080000" cy="1104504"/>
          </a:xfrm>
          <a:prstGeom prst="rect">
            <a:avLst/>
          </a:prstGeom>
        </p:spPr>
      </p:pic>
      <p:sp>
        <p:nvSpPr>
          <p:cNvPr id="18" name="Rectangle 17"/>
          <p:cNvSpPr/>
          <p:nvPr/>
        </p:nvSpPr>
        <p:spPr>
          <a:xfrm>
            <a:off x="755175" y="5284922"/>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14" name="Chart 13"/>
          <p:cNvGraphicFramePr>
            <a:graphicFrameLocks/>
          </p:cNvGraphicFramePr>
          <p:nvPr>
            <p:extLst>
              <p:ext uri="{D42A27DB-BD31-4B8C-83A1-F6EECF244321}">
                <p14:modId xmlns:p14="http://schemas.microsoft.com/office/powerpoint/2010/main" val="2272373133"/>
              </p:ext>
            </p:extLst>
          </p:nvPr>
        </p:nvGraphicFramePr>
        <p:xfrm>
          <a:off x="72000" y="2223000"/>
          <a:ext cx="9000000" cy="24120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02581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Linear Model (GLM)</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27678317"/>
              </p:ext>
            </p:extLst>
          </p:nvPr>
        </p:nvGraphicFramePr>
        <p:xfrm>
          <a:off x="1094443" y="2220114"/>
          <a:ext cx="6800817" cy="27515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16482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4674793" y="2053515"/>
            <a:ext cx="540000" cy="5400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Building </a:t>
            </a:r>
            <a:r>
              <a:rPr lang="en-US" dirty="0" err="1"/>
              <a:t>regressors</a:t>
            </a:r>
            <a:endParaRPr lang="en-US" dirty="0"/>
          </a:p>
        </p:txBody>
      </p:sp>
      <p:graphicFrame>
        <p:nvGraphicFramePr>
          <p:cNvPr id="6" name="Chart 5"/>
          <p:cNvGraphicFramePr>
            <a:graphicFrameLocks noChangeAspect="1"/>
          </p:cNvGraphicFramePr>
          <p:nvPr>
            <p:extLst>
              <p:ext uri="{D42A27DB-BD31-4B8C-83A1-F6EECF244321}">
                <p14:modId xmlns:p14="http://schemas.microsoft.com/office/powerpoint/2010/main" val="3543924056"/>
              </p:ext>
            </p:extLst>
          </p:nvPr>
        </p:nvGraphicFramePr>
        <p:xfrm>
          <a:off x="0" y="1550658"/>
          <a:ext cx="43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454184534"/>
              </p:ext>
            </p:extLst>
          </p:nvPr>
        </p:nvGraphicFramePr>
        <p:xfrm>
          <a:off x="5530488" y="1590279"/>
          <a:ext cx="3000000" cy="1800000"/>
        </p:xfrm>
        <a:graphic>
          <a:graphicData uri="http://schemas.openxmlformats.org/drawingml/2006/chart">
            <c:chart xmlns:c="http://schemas.openxmlformats.org/drawingml/2006/chart" xmlns:r="http://schemas.openxmlformats.org/officeDocument/2006/relationships" r:id="rId4"/>
          </a:graphicData>
        </a:graphic>
      </p:graphicFrame>
      <p:sp>
        <p:nvSpPr>
          <p:cNvPr id="8" name="Multiply 7"/>
          <p:cNvSpPr/>
          <p:nvPr/>
        </p:nvSpPr>
        <p:spPr>
          <a:xfrm>
            <a:off x="4674788" y="2040004"/>
            <a:ext cx="540000" cy="540000"/>
          </a:xfrm>
          <a:prstGeom prst="mathMultiply">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Chart 10"/>
          <p:cNvGraphicFramePr>
            <a:graphicFrameLocks/>
          </p:cNvGraphicFramePr>
          <p:nvPr>
            <p:extLst>
              <p:ext uri="{D42A27DB-BD31-4B8C-83A1-F6EECF244321}">
                <p14:modId xmlns:p14="http://schemas.microsoft.com/office/powerpoint/2010/main" val="449625316"/>
              </p:ext>
            </p:extLst>
          </p:nvPr>
        </p:nvGraphicFramePr>
        <p:xfrm>
          <a:off x="74253" y="4195236"/>
          <a:ext cx="9000000" cy="2412000"/>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4320000" y="2652517"/>
            <a:ext cx="1297125" cy="369332"/>
          </a:xfrm>
          <a:prstGeom prst="rect">
            <a:avLst/>
          </a:prstGeom>
          <a:noFill/>
        </p:spPr>
        <p:txBody>
          <a:bodyPr wrap="none" rtlCol="0">
            <a:spAutoFit/>
          </a:bodyPr>
          <a:lstStyle/>
          <a:p>
            <a:r>
              <a:rPr lang="en-US" dirty="0"/>
              <a:t>convolution</a:t>
            </a:r>
          </a:p>
        </p:txBody>
      </p:sp>
    </p:spTree>
    <p:extLst>
      <p:ext uri="{BB962C8B-B14F-4D97-AF65-F5344CB8AC3E}">
        <p14:creationId xmlns:p14="http://schemas.microsoft.com/office/powerpoint/2010/main" val="30975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4674793" y="2053515"/>
            <a:ext cx="540000" cy="54000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Building </a:t>
            </a:r>
            <a:r>
              <a:rPr lang="en-US" dirty="0" err="1"/>
              <a:t>regressors</a:t>
            </a:r>
            <a:endParaRPr lang="en-US" dirty="0"/>
          </a:p>
        </p:txBody>
      </p:sp>
      <p:graphicFrame>
        <p:nvGraphicFramePr>
          <p:cNvPr id="6" name="Chart 5"/>
          <p:cNvGraphicFramePr>
            <a:graphicFrameLocks noChangeAspect="1"/>
          </p:cNvGraphicFramePr>
          <p:nvPr>
            <p:extLst>
              <p:ext uri="{D42A27DB-BD31-4B8C-83A1-F6EECF244321}">
                <p14:modId xmlns:p14="http://schemas.microsoft.com/office/powerpoint/2010/main" val="3226293799"/>
              </p:ext>
            </p:extLst>
          </p:nvPr>
        </p:nvGraphicFramePr>
        <p:xfrm>
          <a:off x="0" y="1550658"/>
          <a:ext cx="4320000" cy="21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noChangeAspect="1"/>
          </p:cNvGraphicFramePr>
          <p:nvPr>
            <p:extLst>
              <p:ext uri="{D42A27DB-BD31-4B8C-83A1-F6EECF244321}">
                <p14:modId xmlns:p14="http://schemas.microsoft.com/office/powerpoint/2010/main" val="1458342736"/>
              </p:ext>
            </p:extLst>
          </p:nvPr>
        </p:nvGraphicFramePr>
        <p:xfrm>
          <a:off x="5530488" y="1590279"/>
          <a:ext cx="3000000" cy="1800000"/>
        </p:xfrm>
        <a:graphic>
          <a:graphicData uri="http://schemas.openxmlformats.org/drawingml/2006/chart">
            <c:chart xmlns:c="http://schemas.openxmlformats.org/drawingml/2006/chart" xmlns:r="http://schemas.openxmlformats.org/officeDocument/2006/relationships" r:id="rId4"/>
          </a:graphicData>
        </a:graphic>
      </p:graphicFrame>
      <p:sp>
        <p:nvSpPr>
          <p:cNvPr id="8" name="Multiply 7"/>
          <p:cNvSpPr/>
          <p:nvPr/>
        </p:nvSpPr>
        <p:spPr>
          <a:xfrm>
            <a:off x="4674788" y="2040004"/>
            <a:ext cx="540000" cy="540000"/>
          </a:xfrm>
          <a:prstGeom prst="mathMultiply">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11" name="Chart 10"/>
          <p:cNvGraphicFramePr>
            <a:graphicFrameLocks/>
          </p:cNvGraphicFramePr>
          <p:nvPr>
            <p:extLst>
              <p:ext uri="{D42A27DB-BD31-4B8C-83A1-F6EECF244321}">
                <p14:modId xmlns:p14="http://schemas.microsoft.com/office/powerpoint/2010/main" val="759995528"/>
              </p:ext>
            </p:extLst>
          </p:nvPr>
        </p:nvGraphicFramePr>
        <p:xfrm>
          <a:off x="74253" y="4195236"/>
          <a:ext cx="9000000" cy="2412000"/>
        </p:xfrm>
        <a:graphic>
          <a:graphicData uri="http://schemas.openxmlformats.org/drawingml/2006/chart">
            <c:chart xmlns:c="http://schemas.openxmlformats.org/drawingml/2006/chart" xmlns:r="http://schemas.openxmlformats.org/officeDocument/2006/relationships" r:id="rId5"/>
          </a:graphicData>
        </a:graphic>
      </p:graphicFrame>
      <p:sp>
        <p:nvSpPr>
          <p:cNvPr id="10" name="TextBox 9"/>
          <p:cNvSpPr txBox="1"/>
          <p:nvPr/>
        </p:nvSpPr>
        <p:spPr>
          <a:xfrm>
            <a:off x="4320000" y="2652517"/>
            <a:ext cx="1297125" cy="369332"/>
          </a:xfrm>
          <a:prstGeom prst="rect">
            <a:avLst/>
          </a:prstGeom>
          <a:noFill/>
        </p:spPr>
        <p:txBody>
          <a:bodyPr wrap="none" rtlCol="0">
            <a:spAutoFit/>
          </a:bodyPr>
          <a:lstStyle/>
          <a:p>
            <a:r>
              <a:rPr lang="en-US" dirty="0"/>
              <a:t>convolution</a:t>
            </a:r>
          </a:p>
        </p:txBody>
      </p:sp>
    </p:spTree>
    <p:extLst>
      <p:ext uri="{BB962C8B-B14F-4D97-AF65-F5344CB8AC3E}">
        <p14:creationId xmlns:p14="http://schemas.microsoft.com/office/powerpoint/2010/main" val="13121069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Linear Model</a:t>
            </a:r>
          </a:p>
        </p:txBody>
      </p:sp>
      <p:sp>
        <p:nvSpPr>
          <p:cNvPr id="4" name="TextBox 3"/>
          <p:cNvSpPr txBox="1"/>
          <p:nvPr/>
        </p:nvSpPr>
        <p:spPr>
          <a:xfrm>
            <a:off x="1816888" y="1570066"/>
            <a:ext cx="5534187" cy="707886"/>
          </a:xfrm>
          <a:prstGeom prst="rect">
            <a:avLst/>
          </a:prstGeom>
          <a:noFill/>
        </p:spPr>
        <p:txBody>
          <a:bodyPr wrap="none" rtlCol="0">
            <a:spAutoFit/>
          </a:bodyPr>
          <a:lstStyle/>
          <a:p>
            <a:r>
              <a:rPr lang="en-US" sz="4000" dirty="0"/>
              <a:t>Y(t) = </a:t>
            </a:r>
            <a:r>
              <a:rPr lang="de-DE" sz="4000" dirty="0"/>
              <a:t> </a:t>
            </a:r>
            <a:r>
              <a:rPr lang="en-US" sz="4000" b="1" dirty="0">
                <a:latin typeface="Lucida Grande"/>
                <a:ea typeface="Lucida Grande"/>
                <a:cs typeface="Lucida Grande"/>
              </a:rPr>
              <a:t>β </a:t>
            </a:r>
            <a:r>
              <a:rPr lang="de-DE" sz="4000" dirty="0"/>
              <a:t>* X(t)  +  c  +  </a:t>
            </a:r>
            <a:r>
              <a:rPr lang="de-DE" sz="4000" dirty="0" err="1"/>
              <a:t>e</a:t>
            </a:r>
            <a:r>
              <a:rPr lang="de-DE" sz="4000" dirty="0"/>
              <a:t>(t)</a:t>
            </a:r>
            <a:endParaRPr lang="en-US" sz="4000" dirty="0"/>
          </a:p>
        </p:txBody>
      </p:sp>
      <p:sp>
        <p:nvSpPr>
          <p:cNvPr id="5" name="Explosion 1 4"/>
          <p:cNvSpPr/>
          <p:nvPr/>
        </p:nvSpPr>
        <p:spPr>
          <a:xfrm>
            <a:off x="2959330" y="1417638"/>
            <a:ext cx="899627" cy="1175612"/>
          </a:xfrm>
          <a:prstGeom prst="irregularSeal1">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ular Callout 5"/>
          <p:cNvSpPr/>
          <p:nvPr/>
        </p:nvSpPr>
        <p:spPr>
          <a:xfrm>
            <a:off x="476259" y="2769662"/>
            <a:ext cx="1587577" cy="1076111"/>
          </a:xfrm>
          <a:prstGeom prst="wedgeRectCallout">
            <a:avLst>
              <a:gd name="adj1" fmla="val 44722"/>
              <a:gd name="adj2" fmla="val -932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Measured data</a:t>
            </a:r>
          </a:p>
        </p:txBody>
      </p:sp>
      <p:graphicFrame>
        <p:nvGraphicFramePr>
          <p:cNvPr id="7" name="Chart 6"/>
          <p:cNvGraphicFramePr>
            <a:graphicFrameLocks/>
          </p:cNvGraphicFramePr>
          <p:nvPr>
            <p:extLst>
              <p:ext uri="{D42A27DB-BD31-4B8C-83A1-F6EECF244321}">
                <p14:modId xmlns:p14="http://schemas.microsoft.com/office/powerpoint/2010/main" val="564532029"/>
              </p:ext>
            </p:extLst>
          </p:nvPr>
        </p:nvGraphicFramePr>
        <p:xfrm>
          <a:off x="548640" y="3934193"/>
          <a:ext cx="1800000" cy="1800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ular Callout 7"/>
          <p:cNvSpPr/>
          <p:nvPr/>
        </p:nvSpPr>
        <p:spPr>
          <a:xfrm>
            <a:off x="3292267" y="2805159"/>
            <a:ext cx="1587577" cy="1076111"/>
          </a:xfrm>
          <a:prstGeom prst="wedgeRectCallout">
            <a:avLst>
              <a:gd name="adj1" fmla="val 14722"/>
              <a:gd name="adj2" fmla="val -997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Modeled data (</a:t>
            </a:r>
            <a:r>
              <a:rPr lang="en-US" dirty="0" err="1"/>
              <a:t>regressors</a:t>
            </a:r>
            <a:r>
              <a:rPr lang="en-US" dirty="0"/>
              <a:t>)</a:t>
            </a:r>
          </a:p>
        </p:txBody>
      </p:sp>
      <p:sp>
        <p:nvSpPr>
          <p:cNvPr id="9" name="Rectangular Callout 8"/>
          <p:cNvSpPr/>
          <p:nvPr/>
        </p:nvSpPr>
        <p:spPr>
          <a:xfrm>
            <a:off x="5102808" y="2804944"/>
            <a:ext cx="1587577" cy="1076111"/>
          </a:xfrm>
          <a:prstGeom prst="wedgeRectCallout">
            <a:avLst>
              <a:gd name="adj1" fmla="val -14167"/>
              <a:gd name="adj2" fmla="val -965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Constant offset</a:t>
            </a:r>
          </a:p>
        </p:txBody>
      </p:sp>
      <p:sp>
        <p:nvSpPr>
          <p:cNvPr id="10" name="Rectangular Callout 9"/>
          <p:cNvSpPr/>
          <p:nvPr/>
        </p:nvSpPr>
        <p:spPr>
          <a:xfrm>
            <a:off x="7078464" y="2787518"/>
            <a:ext cx="1587577" cy="1076111"/>
          </a:xfrm>
          <a:prstGeom prst="wedgeRectCallout">
            <a:avLst>
              <a:gd name="adj1" fmla="val -71945"/>
              <a:gd name="adj2" fmla="val -965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(e.g. noise, confounds)</a:t>
            </a:r>
          </a:p>
        </p:txBody>
      </p:sp>
      <p:graphicFrame>
        <p:nvGraphicFramePr>
          <p:cNvPr id="12" name="Chart 11"/>
          <p:cNvGraphicFramePr>
            <a:graphicFrameLocks/>
          </p:cNvGraphicFramePr>
          <p:nvPr>
            <p:extLst>
              <p:ext uri="{D42A27DB-BD31-4B8C-83A1-F6EECF244321}">
                <p14:modId xmlns:p14="http://schemas.microsoft.com/office/powerpoint/2010/main" val="3522952507"/>
              </p:ext>
            </p:extLst>
          </p:nvPr>
        </p:nvGraphicFramePr>
        <p:xfrm>
          <a:off x="3004422" y="4010775"/>
          <a:ext cx="1800000" cy="18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ext uri="{D42A27DB-BD31-4B8C-83A1-F6EECF244321}">
                <p14:modId xmlns:p14="http://schemas.microsoft.com/office/powerpoint/2010/main" val="1066555988"/>
              </p:ext>
            </p:extLst>
          </p:nvPr>
        </p:nvGraphicFramePr>
        <p:xfrm>
          <a:off x="6886800" y="4010775"/>
          <a:ext cx="1800000" cy="180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p:cNvGraphicFramePr>
            <a:graphicFrameLocks/>
          </p:cNvGraphicFramePr>
          <p:nvPr>
            <p:extLst>
              <p:ext uri="{D42A27DB-BD31-4B8C-83A1-F6EECF244321}">
                <p14:modId xmlns:p14="http://schemas.microsoft.com/office/powerpoint/2010/main" val="2079785706"/>
              </p:ext>
            </p:extLst>
          </p:nvPr>
        </p:nvGraphicFramePr>
        <p:xfrm>
          <a:off x="4922449" y="3851173"/>
          <a:ext cx="1800000" cy="180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p:cNvGraphicFramePr>
            <a:graphicFrameLocks/>
          </p:cNvGraphicFramePr>
          <p:nvPr>
            <p:extLst>
              <p:ext uri="{D42A27DB-BD31-4B8C-83A1-F6EECF244321}">
                <p14:modId xmlns:p14="http://schemas.microsoft.com/office/powerpoint/2010/main" val="3488486588"/>
              </p:ext>
            </p:extLst>
          </p:nvPr>
        </p:nvGraphicFramePr>
        <p:xfrm>
          <a:off x="4926581" y="4337237"/>
          <a:ext cx="1800000" cy="1800000"/>
        </p:xfrm>
        <a:graphic>
          <a:graphicData uri="http://schemas.openxmlformats.org/drawingml/2006/chart">
            <c:chart xmlns:c="http://schemas.openxmlformats.org/drawingml/2006/chart" xmlns:r="http://schemas.openxmlformats.org/officeDocument/2006/relationships" r:id="rId7"/>
          </a:graphicData>
        </a:graphic>
      </p:graphicFrame>
      <p:sp>
        <p:nvSpPr>
          <p:cNvPr id="18" name="Up-Down Arrow 17"/>
          <p:cNvSpPr/>
          <p:nvPr/>
        </p:nvSpPr>
        <p:spPr>
          <a:xfrm>
            <a:off x="5438590" y="5020234"/>
            <a:ext cx="149409" cy="522941"/>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13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steps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12136352"/>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73739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General linear model fit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79775456"/>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3666288" y="4371263"/>
            <a:ext cx="1800000" cy="1575000"/>
          </a:xfrm>
          <a:prstGeom prst="rect">
            <a:avLst/>
          </a:prstGeom>
        </p:spPr>
      </p:pic>
    </p:spTree>
    <p:extLst>
      <p:ext uri="{BB962C8B-B14F-4D97-AF65-F5344CB8AC3E}">
        <p14:creationId xmlns:p14="http://schemas.microsoft.com/office/powerpoint/2010/main" val="23802009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inference (t-test) in GLM</a:t>
            </a:r>
          </a:p>
        </p:txBody>
      </p:sp>
      <p:graphicFrame>
        <p:nvGraphicFramePr>
          <p:cNvPr id="3" name="Diagram 2"/>
          <p:cNvGraphicFramePr/>
          <p:nvPr>
            <p:extLst>
              <p:ext uri="{D42A27DB-BD31-4B8C-83A1-F6EECF244321}">
                <p14:modId xmlns:p14="http://schemas.microsoft.com/office/powerpoint/2010/main" val="654877206"/>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552196" y="3967026"/>
            <a:ext cx="1519842" cy="461665"/>
          </a:xfrm>
          <a:prstGeom prst="rect">
            <a:avLst/>
          </a:prstGeom>
          <a:noFill/>
        </p:spPr>
        <p:txBody>
          <a:bodyPr wrap="none" rtlCol="0">
            <a:spAutoFit/>
          </a:bodyPr>
          <a:lstStyle/>
          <a:p>
            <a:r>
              <a:rPr lang="en-US" sz="2400" i="1" dirty="0"/>
              <a:t>t</a:t>
            </a:r>
            <a:r>
              <a:rPr lang="en-US" sz="2400" dirty="0"/>
              <a:t> = </a:t>
            </a:r>
            <a:r>
              <a:rPr lang="en-US" sz="2400" b="1" dirty="0"/>
              <a:t>β</a:t>
            </a:r>
            <a:r>
              <a:rPr lang="en-US" sz="2400" dirty="0"/>
              <a:t>/SE(</a:t>
            </a:r>
            <a:r>
              <a:rPr lang="en-US" sz="2400" b="1" dirty="0"/>
              <a:t>β</a:t>
            </a:r>
            <a:r>
              <a:rPr lang="en-US" sz="2400" dirty="0"/>
              <a:t>)</a:t>
            </a:r>
          </a:p>
        </p:txBody>
      </p:sp>
      <p:pic>
        <p:nvPicPr>
          <p:cNvPr id="6" name="Picture 5"/>
          <p:cNvPicPr>
            <a:picLocks noChangeAspect="1"/>
          </p:cNvPicPr>
          <p:nvPr/>
        </p:nvPicPr>
        <p:blipFill>
          <a:blip r:embed="rId8"/>
          <a:stretch>
            <a:fillRect/>
          </a:stretch>
        </p:blipFill>
        <p:spPr>
          <a:xfrm>
            <a:off x="3853588" y="1693205"/>
            <a:ext cx="1440000" cy="1190204"/>
          </a:xfrm>
          <a:prstGeom prst="rect">
            <a:avLst/>
          </a:prstGeom>
        </p:spPr>
      </p:pic>
      <p:pic>
        <p:nvPicPr>
          <p:cNvPr id="7" name="Picture 6"/>
          <p:cNvPicPr>
            <a:picLocks noChangeAspect="1"/>
          </p:cNvPicPr>
          <p:nvPr/>
        </p:nvPicPr>
        <p:blipFill>
          <a:blip r:embed="rId9"/>
          <a:stretch>
            <a:fillRect/>
          </a:stretch>
        </p:blipFill>
        <p:spPr>
          <a:xfrm>
            <a:off x="6098928" y="1687837"/>
            <a:ext cx="1440000" cy="1195572"/>
          </a:xfrm>
          <a:prstGeom prst="rect">
            <a:avLst/>
          </a:prstGeom>
        </p:spPr>
      </p:pic>
      <p:sp>
        <p:nvSpPr>
          <p:cNvPr id="8" name="Rectangular Callout 7"/>
          <p:cNvSpPr/>
          <p:nvPr/>
        </p:nvSpPr>
        <p:spPr>
          <a:xfrm>
            <a:off x="4651095" y="4845014"/>
            <a:ext cx="2448356" cy="1477654"/>
          </a:xfrm>
          <a:prstGeom prst="wedgeRectCallout">
            <a:avLst>
              <a:gd name="adj1" fmla="val -8378"/>
              <a:gd name="adj2" fmla="val -12197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823654" y="4996111"/>
            <a:ext cx="2148350" cy="1200329"/>
          </a:xfrm>
          <a:prstGeom prst="rect">
            <a:avLst/>
          </a:prstGeom>
          <a:noFill/>
        </p:spPr>
        <p:txBody>
          <a:bodyPr wrap="square" rtlCol="0">
            <a:spAutoFit/>
          </a:bodyPr>
          <a:lstStyle/>
          <a:p>
            <a:r>
              <a:rPr lang="en-US" dirty="0" err="1"/>
              <a:t>Thresholding</a:t>
            </a:r>
            <a:r>
              <a:rPr lang="en-US" dirty="0"/>
              <a:t>:</a:t>
            </a:r>
          </a:p>
          <a:p>
            <a:r>
              <a:rPr lang="en-US" dirty="0"/>
              <a:t>deal with the multiple comparison problem!</a:t>
            </a:r>
          </a:p>
        </p:txBody>
      </p:sp>
      <p:sp>
        <p:nvSpPr>
          <p:cNvPr id="10" name="Rectangle 9"/>
          <p:cNvSpPr/>
          <p:nvPr/>
        </p:nvSpPr>
        <p:spPr>
          <a:xfrm>
            <a:off x="3853588" y="3993199"/>
            <a:ext cx="1467068" cy="369332"/>
          </a:xfrm>
          <a:prstGeom prst="rect">
            <a:avLst/>
          </a:prstGeom>
        </p:spPr>
        <p:txBody>
          <a:bodyPr wrap="none">
            <a:spAutoFit/>
          </a:bodyPr>
          <a:lstStyle/>
          <a:p>
            <a:r>
              <a:rPr lang="en-US" dirty="0"/>
              <a:t>72,221 voxels</a:t>
            </a:r>
          </a:p>
        </p:txBody>
      </p:sp>
      <p:pic>
        <p:nvPicPr>
          <p:cNvPr id="13" name="Picture 12"/>
          <p:cNvPicPr>
            <a:picLocks noChangeAspect="1"/>
          </p:cNvPicPr>
          <p:nvPr/>
        </p:nvPicPr>
        <p:blipFill>
          <a:blip r:embed="rId10"/>
          <a:stretch>
            <a:fillRect/>
          </a:stretch>
        </p:blipFill>
        <p:spPr>
          <a:xfrm>
            <a:off x="1694119" y="1697314"/>
            <a:ext cx="1205557" cy="1188000"/>
          </a:xfrm>
          <a:prstGeom prst="rect">
            <a:avLst/>
          </a:prstGeom>
        </p:spPr>
      </p:pic>
    </p:spTree>
    <p:extLst>
      <p:ext uri="{BB962C8B-B14F-4D97-AF65-F5344CB8AC3E}">
        <p14:creationId xmlns:p14="http://schemas.microsoft.com/office/powerpoint/2010/main" val="9291839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Multiple comparisons correction</a:t>
            </a:r>
          </a:p>
        </p:txBody>
      </p:sp>
      <p:pic>
        <p:nvPicPr>
          <p:cNvPr id="6"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36031" y="3368030"/>
            <a:ext cx="3919538" cy="2211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9631" y="2187706"/>
            <a:ext cx="7272338" cy="992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479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two conditions?</a:t>
            </a:r>
          </a:p>
        </p:txBody>
      </p:sp>
      <p:sp>
        <p:nvSpPr>
          <p:cNvPr id="3" name="Rectangular Callout 2"/>
          <p:cNvSpPr/>
          <p:nvPr/>
        </p:nvSpPr>
        <p:spPr>
          <a:xfrm>
            <a:off x="538272" y="1616194"/>
            <a:ext cx="1058081" cy="692654"/>
          </a:xfrm>
          <a:prstGeom prst="wedge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Condition A</a:t>
            </a:r>
          </a:p>
        </p:txBody>
      </p:sp>
      <p:sp>
        <p:nvSpPr>
          <p:cNvPr id="4" name="Rectangular Callout 3"/>
          <p:cNvSpPr/>
          <p:nvPr/>
        </p:nvSpPr>
        <p:spPr>
          <a:xfrm>
            <a:off x="2017427" y="1616194"/>
            <a:ext cx="1058081" cy="692654"/>
          </a:xfrm>
          <a:prstGeom prst="wedgeRect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Condition B</a:t>
            </a:r>
          </a:p>
        </p:txBody>
      </p:sp>
      <p:pic>
        <p:nvPicPr>
          <p:cNvPr id="7" name="Picture 6" descr="epi_example.jpg"/>
          <p:cNvPicPr>
            <a:picLocks noChangeAspect="1"/>
          </p:cNvPicPr>
          <p:nvPr/>
        </p:nvPicPr>
        <p:blipFill rotWithShape="1">
          <a:blip r:embed="rId2">
            <a:extLst>
              <a:ext uri="{28A0092B-C50C-407E-A947-70E740481C1C}">
                <a14:useLocalDpi xmlns:a14="http://schemas.microsoft.com/office/drawing/2010/main" val="0"/>
              </a:ext>
            </a:extLst>
          </a:blip>
          <a:srcRect l="4232" t="41364" r="53418"/>
          <a:stretch/>
        </p:blipFill>
        <p:spPr>
          <a:xfrm>
            <a:off x="355128" y="4299003"/>
            <a:ext cx="1080000" cy="1104504"/>
          </a:xfrm>
          <a:prstGeom prst="rect">
            <a:avLst/>
          </a:prstGeom>
        </p:spPr>
      </p:pic>
      <p:sp>
        <p:nvSpPr>
          <p:cNvPr id="8" name="Rectangle 7"/>
          <p:cNvSpPr/>
          <p:nvPr/>
        </p:nvSpPr>
        <p:spPr>
          <a:xfrm>
            <a:off x="755175" y="5284922"/>
            <a:ext cx="56950" cy="683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11" name="Chart 10"/>
          <p:cNvGraphicFramePr>
            <a:graphicFrameLocks/>
          </p:cNvGraphicFramePr>
          <p:nvPr>
            <p:extLst>
              <p:ext uri="{D42A27DB-BD31-4B8C-83A1-F6EECF244321}">
                <p14:modId xmlns:p14="http://schemas.microsoft.com/office/powerpoint/2010/main" val="1953821729"/>
              </p:ext>
            </p:extLst>
          </p:nvPr>
        </p:nvGraphicFramePr>
        <p:xfrm>
          <a:off x="72000" y="2223000"/>
          <a:ext cx="9000000" cy="2412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688865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Linear Model</a:t>
            </a:r>
          </a:p>
        </p:txBody>
      </p:sp>
      <p:sp>
        <p:nvSpPr>
          <p:cNvPr id="4" name="TextBox 3"/>
          <p:cNvSpPr txBox="1"/>
          <p:nvPr/>
        </p:nvSpPr>
        <p:spPr>
          <a:xfrm>
            <a:off x="234526" y="1570066"/>
            <a:ext cx="8837876" cy="707886"/>
          </a:xfrm>
          <a:prstGeom prst="rect">
            <a:avLst/>
          </a:prstGeom>
          <a:noFill/>
        </p:spPr>
        <p:txBody>
          <a:bodyPr wrap="none" rtlCol="0">
            <a:spAutoFit/>
          </a:bodyPr>
          <a:lstStyle/>
          <a:p>
            <a:pPr algn="ctr"/>
            <a:r>
              <a:rPr lang="en-US" sz="4000" dirty="0"/>
              <a:t>Y(t) = </a:t>
            </a:r>
            <a:r>
              <a:rPr lang="de-DE" sz="4000" dirty="0"/>
              <a:t> </a:t>
            </a:r>
            <a:r>
              <a:rPr lang="en-US" sz="4000" b="1" dirty="0">
                <a:ln>
                  <a:solidFill>
                    <a:schemeClr val="accent4"/>
                  </a:solidFill>
                </a:ln>
                <a:solidFill>
                  <a:schemeClr val="accent4"/>
                </a:solidFill>
                <a:latin typeface="Lucida Grande"/>
                <a:ea typeface="Lucida Grande"/>
                <a:cs typeface="Lucida Grande"/>
              </a:rPr>
              <a:t>β1 </a:t>
            </a:r>
            <a:r>
              <a:rPr lang="de-DE" sz="4000" dirty="0">
                <a:ln>
                  <a:solidFill>
                    <a:schemeClr val="accent4"/>
                  </a:solidFill>
                </a:ln>
                <a:solidFill>
                  <a:schemeClr val="accent4"/>
                </a:solidFill>
              </a:rPr>
              <a:t>* X1(t)</a:t>
            </a:r>
            <a:r>
              <a:rPr lang="de-DE" sz="4000" dirty="0">
                <a:solidFill>
                  <a:schemeClr val="accent4"/>
                </a:solidFill>
              </a:rPr>
              <a:t>  </a:t>
            </a:r>
            <a:r>
              <a:rPr lang="de-DE" sz="4000" dirty="0"/>
              <a:t>+ </a:t>
            </a:r>
            <a:r>
              <a:rPr lang="en-US" sz="4000" b="1" dirty="0">
                <a:ln>
                  <a:solidFill>
                    <a:schemeClr val="accent6"/>
                  </a:solidFill>
                </a:ln>
                <a:solidFill>
                  <a:schemeClr val="accent6"/>
                </a:solidFill>
                <a:latin typeface="Lucida Grande"/>
                <a:ea typeface="Lucida Grande"/>
                <a:cs typeface="Lucida Grande"/>
              </a:rPr>
              <a:t>β2 </a:t>
            </a:r>
            <a:r>
              <a:rPr lang="de-DE" sz="4000" dirty="0">
                <a:ln>
                  <a:solidFill>
                    <a:schemeClr val="accent6"/>
                  </a:solidFill>
                </a:ln>
                <a:solidFill>
                  <a:schemeClr val="accent6"/>
                </a:solidFill>
              </a:rPr>
              <a:t>* X2(t)</a:t>
            </a:r>
            <a:r>
              <a:rPr lang="de-DE" sz="4000" dirty="0"/>
              <a:t> +  c  +  </a:t>
            </a:r>
            <a:r>
              <a:rPr lang="de-DE" sz="4000" dirty="0" err="1"/>
              <a:t>e</a:t>
            </a:r>
            <a:r>
              <a:rPr lang="de-DE" sz="4000" dirty="0"/>
              <a:t>(t)</a:t>
            </a:r>
            <a:endParaRPr lang="en-US" sz="4000" dirty="0"/>
          </a:p>
        </p:txBody>
      </p:sp>
      <p:sp>
        <p:nvSpPr>
          <p:cNvPr id="6" name="Rectangular Callout 5"/>
          <p:cNvSpPr/>
          <p:nvPr/>
        </p:nvSpPr>
        <p:spPr>
          <a:xfrm>
            <a:off x="465608" y="2769662"/>
            <a:ext cx="1587577" cy="1076111"/>
          </a:xfrm>
          <a:prstGeom prst="wedgeRectCallout">
            <a:avLst>
              <a:gd name="adj1" fmla="val -27620"/>
              <a:gd name="adj2" fmla="val -957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Measured data</a:t>
            </a:r>
          </a:p>
        </p:txBody>
      </p:sp>
      <p:graphicFrame>
        <p:nvGraphicFramePr>
          <p:cNvPr id="7" name="Chart 6"/>
          <p:cNvGraphicFramePr>
            <a:graphicFrameLocks/>
          </p:cNvGraphicFramePr>
          <p:nvPr>
            <p:extLst>
              <p:ext uri="{D42A27DB-BD31-4B8C-83A1-F6EECF244321}">
                <p14:modId xmlns:p14="http://schemas.microsoft.com/office/powerpoint/2010/main" val="3540332811"/>
              </p:ext>
            </p:extLst>
          </p:nvPr>
        </p:nvGraphicFramePr>
        <p:xfrm>
          <a:off x="414281" y="4040413"/>
          <a:ext cx="1800000" cy="1800000"/>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ular Callout 7"/>
          <p:cNvSpPr/>
          <p:nvPr/>
        </p:nvSpPr>
        <p:spPr>
          <a:xfrm>
            <a:off x="2714664" y="2805159"/>
            <a:ext cx="1587577" cy="1076111"/>
          </a:xfrm>
          <a:prstGeom prst="wedgeRectCallout">
            <a:avLst>
              <a:gd name="adj1" fmla="val -10810"/>
              <a:gd name="adj2" fmla="val -1010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Modeled data (</a:t>
            </a:r>
            <a:r>
              <a:rPr lang="en-US" dirty="0" err="1"/>
              <a:t>regressor</a:t>
            </a:r>
            <a:r>
              <a:rPr lang="en-US" dirty="0"/>
              <a:t> 1)</a:t>
            </a:r>
          </a:p>
        </p:txBody>
      </p:sp>
      <p:sp>
        <p:nvSpPr>
          <p:cNvPr id="10" name="Rectangular Callout 9"/>
          <p:cNvSpPr/>
          <p:nvPr/>
        </p:nvSpPr>
        <p:spPr>
          <a:xfrm>
            <a:off x="7437023" y="2769662"/>
            <a:ext cx="1587577" cy="1076111"/>
          </a:xfrm>
          <a:prstGeom prst="wedgeRectCallout">
            <a:avLst>
              <a:gd name="adj1" fmla="val 24227"/>
              <a:gd name="adj2" fmla="val -95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Error (e.g. noise, confounds)</a:t>
            </a:r>
          </a:p>
        </p:txBody>
      </p:sp>
      <p:graphicFrame>
        <p:nvGraphicFramePr>
          <p:cNvPr id="12" name="Chart 11"/>
          <p:cNvGraphicFramePr>
            <a:graphicFrameLocks/>
          </p:cNvGraphicFramePr>
          <p:nvPr>
            <p:extLst>
              <p:ext uri="{D42A27DB-BD31-4B8C-83A1-F6EECF244321}">
                <p14:modId xmlns:p14="http://schemas.microsoft.com/office/powerpoint/2010/main" val="1786074576"/>
              </p:ext>
            </p:extLst>
          </p:nvPr>
        </p:nvGraphicFramePr>
        <p:xfrm>
          <a:off x="2599276" y="4040413"/>
          <a:ext cx="1800000" cy="18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p:cNvGraphicFramePr>
            <a:graphicFrameLocks/>
          </p:cNvGraphicFramePr>
          <p:nvPr>
            <p:extLst>
              <p:ext uri="{D42A27DB-BD31-4B8C-83A1-F6EECF244321}">
                <p14:modId xmlns:p14="http://schemas.microsoft.com/office/powerpoint/2010/main" val="427321778"/>
              </p:ext>
            </p:extLst>
          </p:nvPr>
        </p:nvGraphicFramePr>
        <p:xfrm>
          <a:off x="7224600" y="4040413"/>
          <a:ext cx="1800000" cy="1800000"/>
        </p:xfrm>
        <a:graphic>
          <a:graphicData uri="http://schemas.openxmlformats.org/drawingml/2006/chart">
            <c:chart xmlns:c="http://schemas.openxmlformats.org/drawingml/2006/chart" xmlns:r="http://schemas.openxmlformats.org/officeDocument/2006/relationships" r:id="rId5"/>
          </a:graphicData>
        </a:graphic>
      </p:graphicFrame>
      <p:sp>
        <p:nvSpPr>
          <p:cNvPr id="15" name="Rectangular Callout 14"/>
          <p:cNvSpPr/>
          <p:nvPr/>
        </p:nvSpPr>
        <p:spPr>
          <a:xfrm>
            <a:off x="5042436" y="2769662"/>
            <a:ext cx="1587577" cy="1076111"/>
          </a:xfrm>
          <a:prstGeom prst="wedgeRectCallout">
            <a:avLst>
              <a:gd name="adj1" fmla="val 20680"/>
              <a:gd name="adj2" fmla="val -1035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Modeled data (</a:t>
            </a:r>
            <a:r>
              <a:rPr lang="en-US" dirty="0" err="1"/>
              <a:t>regressor</a:t>
            </a:r>
            <a:r>
              <a:rPr lang="en-US" dirty="0"/>
              <a:t> 2)</a:t>
            </a:r>
          </a:p>
        </p:txBody>
      </p:sp>
      <p:graphicFrame>
        <p:nvGraphicFramePr>
          <p:cNvPr id="20" name="Chart 19"/>
          <p:cNvGraphicFramePr>
            <a:graphicFrameLocks/>
          </p:cNvGraphicFramePr>
          <p:nvPr>
            <p:extLst>
              <p:ext uri="{D42A27DB-BD31-4B8C-83A1-F6EECF244321}">
                <p14:modId xmlns:p14="http://schemas.microsoft.com/office/powerpoint/2010/main" val="3499558196"/>
              </p:ext>
            </p:extLst>
          </p:nvPr>
        </p:nvGraphicFramePr>
        <p:xfrm>
          <a:off x="5042436" y="4040413"/>
          <a:ext cx="1800000" cy="1800000"/>
        </p:xfrm>
        <a:graphic>
          <a:graphicData uri="http://schemas.openxmlformats.org/drawingml/2006/chart">
            <c:chart xmlns:c="http://schemas.openxmlformats.org/drawingml/2006/chart" xmlns:r="http://schemas.openxmlformats.org/officeDocument/2006/relationships" r:id="rId6"/>
          </a:graphicData>
        </a:graphic>
      </p:graphicFrame>
      <p:sp>
        <p:nvSpPr>
          <p:cNvPr id="21" name="Explosion 1 20"/>
          <p:cNvSpPr/>
          <p:nvPr/>
        </p:nvSpPr>
        <p:spPr>
          <a:xfrm>
            <a:off x="1575299" y="1417638"/>
            <a:ext cx="899627" cy="1175612"/>
          </a:xfrm>
          <a:prstGeom prst="irregularSeal1">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Explosion 1 21"/>
          <p:cNvSpPr/>
          <p:nvPr/>
        </p:nvSpPr>
        <p:spPr>
          <a:xfrm>
            <a:off x="4362918" y="1398895"/>
            <a:ext cx="899627" cy="1175612"/>
          </a:xfrm>
          <a:prstGeom prst="irregularSeal1">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51576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inference (t-test) in GLM</a:t>
            </a:r>
          </a:p>
        </p:txBody>
      </p:sp>
      <p:graphicFrame>
        <p:nvGraphicFramePr>
          <p:cNvPr id="3" name="Diagram 2"/>
          <p:cNvGraphicFramePr/>
          <p:nvPr>
            <p:extLst>
              <p:ext uri="{D42A27DB-BD31-4B8C-83A1-F6EECF244321}">
                <p14:modId xmlns:p14="http://schemas.microsoft.com/office/powerpoint/2010/main" val="70779857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3853588" y="1693205"/>
            <a:ext cx="1440000" cy="1190204"/>
          </a:xfrm>
          <a:prstGeom prst="rect">
            <a:avLst/>
          </a:prstGeom>
        </p:spPr>
      </p:pic>
      <p:pic>
        <p:nvPicPr>
          <p:cNvPr id="7" name="Picture 6"/>
          <p:cNvPicPr>
            <a:picLocks noChangeAspect="1"/>
          </p:cNvPicPr>
          <p:nvPr/>
        </p:nvPicPr>
        <p:blipFill>
          <a:blip r:embed="rId9"/>
          <a:stretch>
            <a:fillRect/>
          </a:stretch>
        </p:blipFill>
        <p:spPr>
          <a:xfrm>
            <a:off x="6098928" y="1687837"/>
            <a:ext cx="1440000" cy="1195572"/>
          </a:xfrm>
          <a:prstGeom prst="rect">
            <a:avLst/>
          </a:prstGeom>
        </p:spPr>
      </p:pic>
      <p:sp>
        <p:nvSpPr>
          <p:cNvPr id="8" name="Rectangular Callout 7"/>
          <p:cNvSpPr/>
          <p:nvPr/>
        </p:nvSpPr>
        <p:spPr>
          <a:xfrm>
            <a:off x="4651095" y="4845014"/>
            <a:ext cx="2448356" cy="1477654"/>
          </a:xfrm>
          <a:prstGeom prst="wedgeRectCallout">
            <a:avLst>
              <a:gd name="adj1" fmla="val -8378"/>
              <a:gd name="adj2" fmla="val -121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823654" y="4996111"/>
            <a:ext cx="2148350" cy="1200329"/>
          </a:xfrm>
          <a:prstGeom prst="rect">
            <a:avLst/>
          </a:prstGeom>
          <a:noFill/>
        </p:spPr>
        <p:txBody>
          <a:bodyPr wrap="square" rtlCol="0">
            <a:spAutoFit/>
          </a:bodyPr>
          <a:lstStyle/>
          <a:p>
            <a:r>
              <a:rPr lang="en-US" dirty="0" err="1"/>
              <a:t>Thresholding</a:t>
            </a:r>
            <a:r>
              <a:rPr lang="en-US" dirty="0"/>
              <a:t>:</a:t>
            </a:r>
          </a:p>
          <a:p>
            <a:r>
              <a:rPr lang="en-US" dirty="0"/>
              <a:t>deal with multiple comparison problem!</a:t>
            </a:r>
          </a:p>
        </p:txBody>
      </p:sp>
      <p:sp>
        <p:nvSpPr>
          <p:cNvPr id="10" name="Rectangle 9"/>
          <p:cNvSpPr/>
          <p:nvPr/>
        </p:nvSpPr>
        <p:spPr>
          <a:xfrm>
            <a:off x="3853588" y="3993199"/>
            <a:ext cx="1467068" cy="369332"/>
          </a:xfrm>
          <a:prstGeom prst="rect">
            <a:avLst/>
          </a:prstGeom>
        </p:spPr>
        <p:txBody>
          <a:bodyPr wrap="none">
            <a:spAutoFit/>
          </a:bodyPr>
          <a:lstStyle/>
          <a:p>
            <a:r>
              <a:rPr lang="en-US" dirty="0"/>
              <a:t>72,221 voxels</a:t>
            </a:r>
          </a:p>
        </p:txBody>
      </p:sp>
      <p:sp>
        <p:nvSpPr>
          <p:cNvPr id="11" name="Rectangle 10"/>
          <p:cNvSpPr/>
          <p:nvPr/>
        </p:nvSpPr>
        <p:spPr>
          <a:xfrm>
            <a:off x="1183629" y="3993199"/>
            <a:ext cx="2413191" cy="369332"/>
          </a:xfrm>
          <a:prstGeom prst="rect">
            <a:avLst/>
          </a:prstGeom>
        </p:spPr>
        <p:txBody>
          <a:bodyPr wrap="none">
            <a:spAutoFit/>
          </a:bodyPr>
          <a:lstStyle/>
          <a:p>
            <a:r>
              <a:rPr lang="el-GR" dirty="0"/>
              <a:t>t = (β1 – β2) / SE(β1;β2)</a:t>
            </a:r>
            <a:endParaRPr lang="en-US" dirty="0"/>
          </a:p>
        </p:txBody>
      </p:sp>
      <p:pic>
        <p:nvPicPr>
          <p:cNvPr id="5" name="Picture 4"/>
          <p:cNvPicPr>
            <a:picLocks noChangeAspect="1"/>
          </p:cNvPicPr>
          <p:nvPr/>
        </p:nvPicPr>
        <p:blipFill>
          <a:blip r:embed="rId10"/>
          <a:stretch>
            <a:fillRect/>
          </a:stretch>
        </p:blipFill>
        <p:spPr>
          <a:xfrm>
            <a:off x="1694119" y="1697314"/>
            <a:ext cx="1205557" cy="1188000"/>
          </a:xfrm>
          <a:prstGeom prst="rect">
            <a:avLst/>
          </a:prstGeom>
        </p:spPr>
      </p:pic>
    </p:spTree>
    <p:extLst>
      <p:ext uri="{BB962C8B-B14F-4D97-AF65-F5344CB8AC3E}">
        <p14:creationId xmlns:p14="http://schemas.microsoft.com/office/powerpoint/2010/main" val="3788460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about X conditions?</a:t>
            </a:r>
            <a:br>
              <a:rPr lang="en-US" dirty="0"/>
            </a:br>
            <a:r>
              <a:rPr lang="en-US" dirty="0"/>
              <a:t>Design Matrix</a:t>
            </a:r>
          </a:p>
        </p:txBody>
      </p:sp>
      <p:pic>
        <p:nvPicPr>
          <p:cNvPr id="6" name="Content Placeholder 5"/>
          <p:cNvPicPr>
            <a:picLocks noGrp="1" noChangeAspect="1"/>
          </p:cNvPicPr>
          <p:nvPr>
            <p:ph idx="1"/>
          </p:nvPr>
        </p:nvPicPr>
        <p:blipFill>
          <a:blip r:embed="rId3"/>
          <a:srcRect l="-62194" r="-62194"/>
          <a:stretch>
            <a:fillRect/>
          </a:stretch>
        </p:blipFill>
        <p:spPr/>
      </p:pic>
      <p:sp>
        <p:nvSpPr>
          <p:cNvPr id="8" name="TextBox 7"/>
          <p:cNvSpPr txBox="1"/>
          <p:nvPr/>
        </p:nvSpPr>
        <p:spPr>
          <a:xfrm>
            <a:off x="1851095" y="3976406"/>
            <a:ext cx="612517" cy="369332"/>
          </a:xfrm>
          <a:prstGeom prst="rect">
            <a:avLst/>
          </a:prstGeom>
          <a:noFill/>
        </p:spPr>
        <p:txBody>
          <a:bodyPr wrap="none" rtlCol="0">
            <a:spAutoFit/>
          </a:bodyPr>
          <a:lstStyle/>
          <a:p>
            <a:r>
              <a:rPr lang="en-US" dirty="0"/>
              <a:t>time</a:t>
            </a:r>
          </a:p>
        </p:txBody>
      </p:sp>
      <p:cxnSp>
        <p:nvCxnSpPr>
          <p:cNvPr id="10" name="Straight Arrow Connector 9"/>
          <p:cNvCxnSpPr/>
          <p:nvPr/>
        </p:nvCxnSpPr>
        <p:spPr>
          <a:xfrm>
            <a:off x="2594234" y="2701995"/>
            <a:ext cx="0" cy="3424168"/>
          </a:xfrm>
          <a:prstGeom prst="straightConnector1">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993942" y="1854657"/>
            <a:ext cx="1159292" cy="369332"/>
          </a:xfrm>
          <a:prstGeom prst="rect">
            <a:avLst/>
          </a:prstGeom>
          <a:noFill/>
        </p:spPr>
        <p:txBody>
          <a:bodyPr wrap="none" rtlCol="0">
            <a:spAutoFit/>
          </a:bodyPr>
          <a:lstStyle/>
          <a:p>
            <a:r>
              <a:rPr lang="en-US" dirty="0" err="1"/>
              <a:t>regressors</a:t>
            </a:r>
            <a:endParaRPr lang="en-US" dirty="0"/>
          </a:p>
        </p:txBody>
      </p:sp>
      <p:grpSp>
        <p:nvGrpSpPr>
          <p:cNvPr id="22" name="Group 21"/>
          <p:cNvGrpSpPr/>
          <p:nvPr/>
        </p:nvGrpSpPr>
        <p:grpSpPr>
          <a:xfrm>
            <a:off x="1851095" y="1963606"/>
            <a:ext cx="5031356" cy="4064009"/>
            <a:chOff x="1851095" y="1963606"/>
            <a:chExt cx="5031356" cy="4064009"/>
          </a:xfrm>
        </p:grpSpPr>
        <p:sp>
          <p:nvSpPr>
            <p:cNvPr id="4" name="Rectangle 3"/>
            <p:cNvSpPr/>
            <p:nvPr/>
          </p:nvSpPr>
          <p:spPr>
            <a:xfrm>
              <a:off x="2794000" y="2711764"/>
              <a:ext cx="283307" cy="3315851"/>
            </a:xfrm>
            <a:prstGeom prst="rect">
              <a:avLst/>
            </a:prstGeom>
            <a:noFill/>
            <a:ln w="38100" cmpd="sng"/>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11"/>
            <p:cNvSpPr/>
            <p:nvPr/>
          </p:nvSpPr>
          <p:spPr>
            <a:xfrm>
              <a:off x="3114882" y="2711764"/>
              <a:ext cx="3044337" cy="3315851"/>
            </a:xfrm>
            <a:prstGeom prst="rect">
              <a:avLst/>
            </a:prstGeom>
            <a:noFill/>
            <a:ln w="3810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ular Callout 4"/>
            <p:cNvSpPr/>
            <p:nvPr/>
          </p:nvSpPr>
          <p:spPr>
            <a:xfrm>
              <a:off x="1851095" y="1963606"/>
              <a:ext cx="881138" cy="518058"/>
            </a:xfrm>
            <a:prstGeom prst="wedgeRectCallout">
              <a:avLst>
                <a:gd name="adj1" fmla="val 76838"/>
                <a:gd name="adj2" fmla="val 7540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Conditions of interest</a:t>
              </a:r>
            </a:p>
          </p:txBody>
        </p:sp>
        <p:sp>
          <p:nvSpPr>
            <p:cNvPr id="13" name="Rectangular Callout 12"/>
            <p:cNvSpPr/>
            <p:nvPr/>
          </p:nvSpPr>
          <p:spPr>
            <a:xfrm>
              <a:off x="6001313" y="1963606"/>
              <a:ext cx="881138" cy="518058"/>
            </a:xfrm>
            <a:prstGeom prst="wedgeRectCallout">
              <a:avLst>
                <a:gd name="adj1" fmla="val -46435"/>
                <a:gd name="adj2" fmla="val 802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Nuissance</a:t>
              </a:r>
              <a:r>
                <a:rPr lang="en-US" sz="1200" dirty="0"/>
                <a:t> </a:t>
              </a:r>
              <a:r>
                <a:rPr lang="en-US" sz="1200" dirty="0" err="1"/>
                <a:t>regressors</a:t>
              </a:r>
              <a:endParaRPr lang="en-US" sz="1200" dirty="0"/>
            </a:p>
          </p:txBody>
        </p:sp>
      </p:grpSp>
      <p:grpSp>
        <p:nvGrpSpPr>
          <p:cNvPr id="14" name="Group 13"/>
          <p:cNvGrpSpPr/>
          <p:nvPr/>
        </p:nvGrpSpPr>
        <p:grpSpPr>
          <a:xfrm>
            <a:off x="5999370" y="5859549"/>
            <a:ext cx="3094850" cy="859667"/>
            <a:chOff x="2567374" y="4"/>
            <a:chExt cx="3094850" cy="859667"/>
          </a:xfrm>
          <a:solidFill>
            <a:schemeClr val="bg1">
              <a:lumMod val="50000"/>
            </a:schemeClr>
          </a:solidFill>
        </p:grpSpPr>
        <p:sp>
          <p:nvSpPr>
            <p:cNvPr id="15" name="Rounded Rectangle 14"/>
            <p:cNvSpPr/>
            <p:nvPr/>
          </p:nvSpPr>
          <p:spPr>
            <a:xfrm>
              <a:off x="2567374" y="4"/>
              <a:ext cx="3094850" cy="859667"/>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4"/>
            <p:cNvSpPr/>
            <p:nvPr/>
          </p:nvSpPr>
          <p:spPr>
            <a:xfrm>
              <a:off x="2592553" y="25183"/>
              <a:ext cx="3044492" cy="809309"/>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a:t>Y =  </a:t>
              </a:r>
              <a:r>
                <a:rPr lang="en-US" sz="3600" b="1" kern="1200" dirty="0"/>
                <a:t>X</a:t>
              </a:r>
              <a:r>
                <a:rPr lang="en-US" sz="2800" kern="1200" dirty="0">
                  <a:latin typeface="Lucida Grande"/>
                  <a:ea typeface="Lucida Grande"/>
                  <a:cs typeface="Lucida Grande"/>
                </a:rPr>
                <a:t>β</a:t>
              </a:r>
              <a:r>
                <a:rPr lang="en-US" sz="2800" b="1" kern="1200" dirty="0">
                  <a:latin typeface="Lucida Grande"/>
                  <a:ea typeface="Lucida Grande"/>
                  <a:cs typeface="Lucida Grande"/>
                </a:rPr>
                <a:t> </a:t>
              </a:r>
              <a:r>
                <a:rPr lang="en-US" sz="2800" kern="1200" dirty="0"/>
                <a:t>+ e</a:t>
              </a:r>
            </a:p>
          </p:txBody>
        </p:sp>
      </p:grpSp>
      <p:cxnSp>
        <p:nvCxnSpPr>
          <p:cNvPr id="19" name="Straight Arrow Connector 18"/>
          <p:cNvCxnSpPr/>
          <p:nvPr/>
        </p:nvCxnSpPr>
        <p:spPr>
          <a:xfrm flipH="1" flipV="1">
            <a:off x="6312325" y="5116656"/>
            <a:ext cx="1081973" cy="1021780"/>
          </a:xfrm>
          <a:prstGeom prst="straightConnector1">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525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Contrast: linear combination of betas</a:t>
            </a:r>
          </a:p>
        </p:txBody>
      </p:sp>
      <p:sp>
        <p:nvSpPr>
          <p:cNvPr id="25" name="Text Placeholder 24"/>
          <p:cNvSpPr>
            <a:spLocks noGrp="1"/>
          </p:cNvSpPr>
          <p:nvPr>
            <p:ph type="body" idx="1"/>
          </p:nvPr>
        </p:nvSpPr>
        <p:spPr/>
        <p:txBody>
          <a:bodyPr>
            <a:normAutofit fontScale="77500" lnSpcReduction="20000"/>
          </a:bodyPr>
          <a:lstStyle/>
          <a:p>
            <a:pPr lvl="0"/>
            <a:r>
              <a:rPr lang="en-US" dirty="0"/>
              <a:t>Contrast vector: describes how beta-estimates are combined (“weighted”)</a:t>
            </a:r>
          </a:p>
        </p:txBody>
      </p:sp>
      <p:graphicFrame>
        <p:nvGraphicFramePr>
          <p:cNvPr id="24" name="Content Placeholder 23"/>
          <p:cNvGraphicFramePr>
            <a:graphicFrameLocks noGrp="1"/>
          </p:cNvGraphicFramePr>
          <p:nvPr>
            <p:ph sz="half" idx="2"/>
            <p:extLst>
              <p:ext uri="{D42A27DB-BD31-4B8C-83A1-F6EECF244321}">
                <p14:modId xmlns:p14="http://schemas.microsoft.com/office/powerpoint/2010/main" val="798658709"/>
              </p:ext>
            </p:extLst>
          </p:nvPr>
        </p:nvGraphicFramePr>
        <p:xfrm>
          <a:off x="457200" y="2174875"/>
          <a:ext cx="4040188" cy="3951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Text Placeholder 25"/>
          <p:cNvSpPr>
            <a:spLocks noGrp="1"/>
          </p:cNvSpPr>
          <p:nvPr>
            <p:ph type="body" sz="quarter" idx="3"/>
          </p:nvPr>
        </p:nvSpPr>
        <p:spPr/>
        <p:txBody>
          <a:bodyPr>
            <a:normAutofit fontScale="70000" lnSpcReduction="20000"/>
          </a:bodyPr>
          <a:lstStyle/>
          <a:p>
            <a:pPr lvl="0"/>
            <a:r>
              <a:rPr lang="en-US" dirty="0"/>
              <a:t>Contrast image: a 3D volume containing the result of beta-combinations</a:t>
            </a:r>
          </a:p>
        </p:txBody>
      </p:sp>
      <p:pic>
        <p:nvPicPr>
          <p:cNvPr id="32" name="Content Placeholder 31"/>
          <p:cNvPicPr>
            <a:picLocks noGrp="1" noChangeArrowheads="1"/>
          </p:cNvPicPr>
          <p:nvPr>
            <p:ph sz="quarter" idx="4"/>
          </p:nvPr>
        </p:nvPicPr>
        <p:blipFill>
          <a:blip r:embed="rId8">
            <a:extLst>
              <a:ext uri="{28A0092B-C50C-407E-A947-70E740481C1C}">
                <a14:useLocalDpi xmlns:a14="http://schemas.microsoft.com/office/drawing/2010/main" val="0"/>
              </a:ext>
            </a:extLst>
          </a:blip>
          <a:srcRect l="-12694" r="-12694"/>
          <a:stretch>
            <a:fillRect/>
          </a:stretch>
        </p:blipFill>
        <p:spPr bwMode="auto">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cxnSp>
        <p:nvCxnSpPr>
          <p:cNvPr id="34" name="Straight Arrow Connector 33"/>
          <p:cNvCxnSpPr/>
          <p:nvPr/>
        </p:nvCxnSpPr>
        <p:spPr>
          <a:xfrm>
            <a:off x="1391701" y="2904644"/>
            <a:ext cx="472907" cy="94569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5" name="Straight Arrow Connector 34"/>
          <p:cNvCxnSpPr/>
          <p:nvPr/>
        </p:nvCxnSpPr>
        <p:spPr>
          <a:xfrm>
            <a:off x="2435869" y="2904644"/>
            <a:ext cx="158368" cy="94569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374965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Group analysis (second-level analysis)</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613164128"/>
              </p:ext>
            </p:extLst>
          </p:nvPr>
        </p:nvGraphicFramePr>
        <p:xfrm>
          <a:off x="457200" y="1600200"/>
          <a:ext cx="4038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443688" y="1314032"/>
            <a:ext cx="2499866" cy="369332"/>
          </a:xfrm>
          <a:prstGeom prst="rect">
            <a:avLst/>
          </a:prstGeom>
        </p:spPr>
        <p:txBody>
          <a:bodyPr wrap="none">
            <a:spAutoFit/>
          </a:bodyPr>
          <a:lstStyle/>
          <a:p>
            <a:pPr lvl="0"/>
            <a:r>
              <a:rPr lang="en-US" dirty="0"/>
              <a:t>Subject 1 contrast image</a:t>
            </a:r>
          </a:p>
        </p:txBody>
      </p:sp>
      <p:sp>
        <p:nvSpPr>
          <p:cNvPr id="6" name="Rectangle 5"/>
          <p:cNvSpPr/>
          <p:nvPr/>
        </p:nvSpPr>
        <p:spPr>
          <a:xfrm>
            <a:off x="457200" y="2939397"/>
            <a:ext cx="2499866" cy="369332"/>
          </a:xfrm>
          <a:prstGeom prst="rect">
            <a:avLst/>
          </a:prstGeom>
        </p:spPr>
        <p:txBody>
          <a:bodyPr wrap="none">
            <a:spAutoFit/>
          </a:bodyPr>
          <a:lstStyle/>
          <a:p>
            <a:pPr lvl="0"/>
            <a:r>
              <a:rPr lang="en-US" dirty="0"/>
              <a:t>Subject 2 contrast image</a:t>
            </a:r>
          </a:p>
        </p:txBody>
      </p:sp>
      <p:sp>
        <p:nvSpPr>
          <p:cNvPr id="8" name="Rectangle 7"/>
          <p:cNvSpPr/>
          <p:nvPr/>
        </p:nvSpPr>
        <p:spPr>
          <a:xfrm>
            <a:off x="452917" y="4442159"/>
            <a:ext cx="2504149" cy="369332"/>
          </a:xfrm>
          <a:prstGeom prst="rect">
            <a:avLst/>
          </a:prstGeom>
        </p:spPr>
        <p:txBody>
          <a:bodyPr wrap="none">
            <a:spAutoFit/>
          </a:bodyPr>
          <a:lstStyle/>
          <a:p>
            <a:pPr lvl="0"/>
            <a:r>
              <a:rPr lang="en-US" dirty="0"/>
              <a:t>Subject n contrast image</a:t>
            </a:r>
          </a:p>
        </p:txBody>
      </p:sp>
      <p:pic>
        <p:nvPicPr>
          <p:cNvPr id="15" name="Picture 14"/>
          <p:cNvPicPr>
            <a:picLocks noChangeAspect="1"/>
          </p:cNvPicPr>
          <p:nvPr/>
        </p:nvPicPr>
        <p:blipFill>
          <a:blip r:embed="rId8"/>
          <a:stretch>
            <a:fillRect/>
          </a:stretch>
        </p:blipFill>
        <p:spPr>
          <a:xfrm>
            <a:off x="4948030" y="2105622"/>
            <a:ext cx="1440000" cy="1190204"/>
          </a:xfrm>
          <a:prstGeom prst="rect">
            <a:avLst/>
          </a:prstGeom>
        </p:spPr>
      </p:pic>
      <p:pic>
        <p:nvPicPr>
          <p:cNvPr id="16" name="Picture 15"/>
          <p:cNvPicPr>
            <a:picLocks noChangeAspect="1"/>
          </p:cNvPicPr>
          <p:nvPr/>
        </p:nvPicPr>
        <p:blipFill>
          <a:blip r:embed="rId9"/>
          <a:stretch>
            <a:fillRect/>
          </a:stretch>
        </p:blipFill>
        <p:spPr>
          <a:xfrm>
            <a:off x="7214033" y="2100254"/>
            <a:ext cx="1440000" cy="1195572"/>
          </a:xfrm>
          <a:prstGeom prst="rect">
            <a:avLst/>
          </a:prstGeom>
        </p:spPr>
      </p:pic>
      <p:grpSp>
        <p:nvGrpSpPr>
          <p:cNvPr id="18" name="Group 17"/>
          <p:cNvGrpSpPr/>
          <p:nvPr/>
        </p:nvGrpSpPr>
        <p:grpSpPr>
          <a:xfrm>
            <a:off x="4397932" y="3694888"/>
            <a:ext cx="339494" cy="397144"/>
            <a:chOff x="1766887" y="1833427"/>
            <a:chExt cx="339494" cy="397144"/>
          </a:xfrm>
        </p:grpSpPr>
        <p:sp>
          <p:nvSpPr>
            <p:cNvPr id="28" name="Right Arrow 27"/>
            <p:cNvSpPr/>
            <p:nvPr/>
          </p:nvSpPr>
          <p:spPr>
            <a:xfrm>
              <a:off x="1766887" y="1833427"/>
              <a:ext cx="339494" cy="39714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9" name="Right Arrow 4"/>
            <p:cNvSpPr/>
            <p:nvPr/>
          </p:nvSpPr>
          <p:spPr>
            <a:xfrm>
              <a:off x="1766887" y="1912856"/>
              <a:ext cx="237646" cy="2382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p:txBody>
        </p:sp>
      </p:grpSp>
      <p:grpSp>
        <p:nvGrpSpPr>
          <p:cNvPr id="19" name="Group 18"/>
          <p:cNvGrpSpPr/>
          <p:nvPr/>
        </p:nvGrpSpPr>
        <p:grpSpPr>
          <a:xfrm>
            <a:off x="4878349" y="3413043"/>
            <a:ext cx="1601390" cy="960834"/>
            <a:chOff x="2247304" y="1551582"/>
            <a:chExt cx="1601390" cy="960834"/>
          </a:xfrm>
        </p:grpSpPr>
        <p:sp>
          <p:nvSpPr>
            <p:cNvPr id="26" name="Rounded Rectangle 25"/>
            <p:cNvSpPr/>
            <p:nvPr/>
          </p:nvSpPr>
          <p:spPr>
            <a:xfrm>
              <a:off x="2247304" y="1551582"/>
              <a:ext cx="1601390" cy="9608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6"/>
            <p:cNvSpPr/>
            <p:nvPr/>
          </p:nvSpPr>
          <p:spPr>
            <a:xfrm>
              <a:off x="2275446" y="1579724"/>
              <a:ext cx="1545106" cy="904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3D t-statistic map</a:t>
              </a:r>
            </a:p>
          </p:txBody>
        </p:sp>
      </p:grpSp>
      <p:grpSp>
        <p:nvGrpSpPr>
          <p:cNvPr id="20" name="Group 19"/>
          <p:cNvGrpSpPr/>
          <p:nvPr/>
        </p:nvGrpSpPr>
        <p:grpSpPr>
          <a:xfrm>
            <a:off x="6639879" y="3694888"/>
            <a:ext cx="339494" cy="397144"/>
            <a:chOff x="4008834" y="1833427"/>
            <a:chExt cx="339494" cy="397144"/>
          </a:xfrm>
        </p:grpSpPr>
        <p:sp>
          <p:nvSpPr>
            <p:cNvPr id="24" name="Right Arrow 23"/>
            <p:cNvSpPr/>
            <p:nvPr/>
          </p:nvSpPr>
          <p:spPr>
            <a:xfrm>
              <a:off x="4008834" y="1833427"/>
              <a:ext cx="339494" cy="39714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Right Arrow 8"/>
            <p:cNvSpPr/>
            <p:nvPr/>
          </p:nvSpPr>
          <p:spPr>
            <a:xfrm>
              <a:off x="4008834" y="1912856"/>
              <a:ext cx="237646" cy="23828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p:txBody>
        </p:sp>
      </p:grpSp>
      <p:grpSp>
        <p:nvGrpSpPr>
          <p:cNvPr id="21" name="Group 20"/>
          <p:cNvGrpSpPr/>
          <p:nvPr/>
        </p:nvGrpSpPr>
        <p:grpSpPr>
          <a:xfrm>
            <a:off x="7120296" y="3413043"/>
            <a:ext cx="1601390" cy="960834"/>
            <a:chOff x="4489251" y="1551582"/>
            <a:chExt cx="1601390" cy="960834"/>
          </a:xfrm>
        </p:grpSpPr>
        <p:sp>
          <p:nvSpPr>
            <p:cNvPr id="22" name="Rounded Rectangle 21"/>
            <p:cNvSpPr/>
            <p:nvPr/>
          </p:nvSpPr>
          <p:spPr>
            <a:xfrm>
              <a:off x="4489251" y="1551582"/>
              <a:ext cx="1601390" cy="96083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Rounded Rectangle 10"/>
            <p:cNvSpPr/>
            <p:nvPr/>
          </p:nvSpPr>
          <p:spPr>
            <a:xfrm>
              <a:off x="4517393" y="1579724"/>
              <a:ext cx="1545106" cy="90455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Final result</a:t>
              </a:r>
            </a:p>
          </p:txBody>
        </p:sp>
      </p:grpSp>
      <p:sp>
        <p:nvSpPr>
          <p:cNvPr id="31" name="Rectangular Callout 30"/>
          <p:cNvSpPr/>
          <p:nvPr/>
        </p:nvSpPr>
        <p:spPr>
          <a:xfrm>
            <a:off x="5755195" y="5196273"/>
            <a:ext cx="2448356" cy="1477654"/>
          </a:xfrm>
          <a:prstGeom prst="wedgeRectCallout">
            <a:avLst>
              <a:gd name="adj1" fmla="val -8378"/>
              <a:gd name="adj2" fmla="val -1219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927754" y="5347370"/>
            <a:ext cx="2148350" cy="1200329"/>
          </a:xfrm>
          <a:prstGeom prst="rect">
            <a:avLst/>
          </a:prstGeom>
          <a:noFill/>
        </p:spPr>
        <p:txBody>
          <a:bodyPr wrap="square" rtlCol="0">
            <a:spAutoFit/>
          </a:bodyPr>
          <a:lstStyle/>
          <a:p>
            <a:r>
              <a:rPr lang="en-US" dirty="0" err="1"/>
              <a:t>Thresholding</a:t>
            </a:r>
            <a:r>
              <a:rPr lang="en-US" dirty="0"/>
              <a:t>:</a:t>
            </a:r>
          </a:p>
          <a:p>
            <a:r>
              <a:rPr lang="en-US" dirty="0"/>
              <a:t>deal with multiple comparison problem!</a:t>
            </a:r>
          </a:p>
        </p:txBody>
      </p:sp>
      <p:sp>
        <p:nvSpPr>
          <p:cNvPr id="3" name="TextBox 2"/>
          <p:cNvSpPr txBox="1"/>
          <p:nvPr/>
        </p:nvSpPr>
        <p:spPr>
          <a:xfrm>
            <a:off x="2943554" y="4555578"/>
            <a:ext cx="1552246" cy="1477328"/>
          </a:xfrm>
          <a:prstGeom prst="rect">
            <a:avLst/>
          </a:prstGeom>
          <a:noFill/>
          <a:ln>
            <a:solidFill>
              <a:schemeClr val="accent1"/>
            </a:solidFill>
          </a:ln>
        </p:spPr>
        <p:txBody>
          <a:bodyPr wrap="square" rtlCol="0">
            <a:spAutoFit/>
          </a:bodyPr>
          <a:lstStyle/>
          <a:p>
            <a:r>
              <a:rPr lang="en-US" dirty="0"/>
              <a:t>Is our combination of betas different from zero?</a:t>
            </a:r>
          </a:p>
        </p:txBody>
      </p:sp>
    </p:spTree>
    <p:extLst>
      <p:ext uri="{BB962C8B-B14F-4D97-AF65-F5344CB8AC3E}">
        <p14:creationId xmlns:p14="http://schemas.microsoft.com/office/powerpoint/2010/main" val="14547882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GLM advantages</a:t>
            </a:r>
          </a:p>
        </p:txBody>
      </p:sp>
      <p:sp>
        <p:nvSpPr>
          <p:cNvPr id="3" name="Content Placeholder 2"/>
          <p:cNvSpPr>
            <a:spLocks noGrp="1"/>
          </p:cNvSpPr>
          <p:nvPr>
            <p:ph sz="half" idx="1"/>
          </p:nvPr>
        </p:nvSpPr>
        <p:spPr/>
        <p:txBody>
          <a:bodyPr>
            <a:normAutofit/>
          </a:bodyPr>
          <a:lstStyle/>
          <a:p>
            <a:r>
              <a:rPr lang="en-US" dirty="0"/>
              <a:t>Complex experimental designs</a:t>
            </a:r>
          </a:p>
          <a:p>
            <a:r>
              <a:rPr lang="en-US" dirty="0"/>
              <a:t>“Regress out” uninteresting effects/confounds</a:t>
            </a:r>
          </a:p>
          <a:p>
            <a:r>
              <a:rPr lang="en-US" dirty="0"/>
              <a:t>Estimate HRF shape</a:t>
            </a:r>
          </a:p>
          <a:p>
            <a:endParaRPr lang="en-US" dirty="0"/>
          </a:p>
        </p:txBody>
      </p:sp>
      <p:pic>
        <p:nvPicPr>
          <p:cNvPr id="6" name="Content Placeholder 5"/>
          <p:cNvPicPr>
            <a:picLocks noGrp="1" noChangeAspect="1"/>
          </p:cNvPicPr>
          <p:nvPr>
            <p:ph sz="half" idx="2"/>
          </p:nvPr>
        </p:nvPicPr>
        <p:blipFill>
          <a:blip r:embed="rId3"/>
          <a:srcRect t="4593" b="4593"/>
          <a:stretch>
            <a:fillRect/>
          </a:stretch>
        </p:blipFill>
        <p:spPr/>
      </p:pic>
      <p:graphicFrame>
        <p:nvGraphicFramePr>
          <p:cNvPr id="5" name="Chart 4"/>
          <p:cNvGraphicFramePr>
            <a:graphicFrameLocks/>
          </p:cNvGraphicFramePr>
          <p:nvPr>
            <p:extLst>
              <p:ext uri="{D42A27DB-BD31-4B8C-83A1-F6EECF244321}">
                <p14:modId xmlns:p14="http://schemas.microsoft.com/office/powerpoint/2010/main" val="2463345329"/>
              </p:ext>
            </p:extLst>
          </p:nvPr>
        </p:nvGraphicFramePr>
        <p:xfrm>
          <a:off x="781850" y="4604566"/>
          <a:ext cx="2160000" cy="1800000"/>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p:cNvSpPr txBox="1"/>
          <p:nvPr/>
        </p:nvSpPr>
        <p:spPr>
          <a:xfrm>
            <a:off x="1353429" y="5230713"/>
            <a:ext cx="351053" cy="523220"/>
          </a:xfrm>
          <a:prstGeom prst="rect">
            <a:avLst/>
          </a:prstGeom>
          <a:noFill/>
        </p:spPr>
        <p:txBody>
          <a:bodyPr wrap="none" rtlCol="0">
            <a:spAutoFit/>
          </a:bodyPr>
          <a:lstStyle/>
          <a:p>
            <a:r>
              <a:rPr lang="en-US" sz="2800" b="1" dirty="0"/>
              <a:t>?</a:t>
            </a:r>
          </a:p>
        </p:txBody>
      </p:sp>
    </p:spTree>
    <p:extLst>
      <p:ext uri="{BB962C8B-B14F-4D97-AF65-F5344CB8AC3E}">
        <p14:creationId xmlns:p14="http://schemas.microsoft.com/office/powerpoint/2010/main" val="2063116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l="1" r="71043"/>
          <a:stretch/>
        </p:blipFill>
        <p:spPr>
          <a:xfrm>
            <a:off x="4372997" y="3905380"/>
            <a:ext cx="1440000" cy="2216693"/>
          </a:xfrm>
          <a:prstGeom prst="rect">
            <a:avLst/>
          </a:prstGeom>
        </p:spPr>
      </p:pic>
      <p:sp>
        <p:nvSpPr>
          <p:cNvPr id="2" name="Title 1"/>
          <p:cNvSpPr>
            <a:spLocks noGrp="1"/>
          </p:cNvSpPr>
          <p:nvPr>
            <p:ph type="title"/>
          </p:nvPr>
        </p:nvSpPr>
        <p:spPr/>
        <p:txBody>
          <a:bodyPr>
            <a:normAutofit fontScale="90000"/>
          </a:bodyPr>
          <a:lstStyle/>
          <a:p>
            <a:r>
              <a:rPr lang="en-US" dirty="0"/>
              <a:t>Different software, different philosophies</a:t>
            </a:r>
          </a:p>
        </p:txBody>
      </p:sp>
      <p:pic>
        <p:nvPicPr>
          <p:cNvPr id="4" name="Picture 3"/>
          <p:cNvPicPr>
            <a:picLocks noChangeAspect="1"/>
          </p:cNvPicPr>
          <p:nvPr/>
        </p:nvPicPr>
        <p:blipFill rotWithShape="1">
          <a:blip r:embed="rId4"/>
          <a:srcRect l="20247" r="20219" b="42805"/>
          <a:stretch/>
        </p:blipFill>
        <p:spPr>
          <a:xfrm>
            <a:off x="217061" y="2100342"/>
            <a:ext cx="1800000" cy="389959"/>
          </a:xfrm>
          <a:prstGeom prst="rect">
            <a:avLst/>
          </a:prstGeom>
        </p:spPr>
      </p:pic>
      <p:pic>
        <p:nvPicPr>
          <p:cNvPr id="5" name="Picture 4"/>
          <p:cNvPicPr>
            <a:picLocks noChangeAspect="1"/>
          </p:cNvPicPr>
          <p:nvPr/>
        </p:nvPicPr>
        <p:blipFill>
          <a:blip r:embed="rId5"/>
          <a:stretch>
            <a:fillRect/>
          </a:stretch>
        </p:blipFill>
        <p:spPr>
          <a:xfrm>
            <a:off x="217061" y="5008019"/>
            <a:ext cx="1440000" cy="1050492"/>
          </a:xfrm>
          <a:prstGeom prst="rect">
            <a:avLst/>
          </a:prstGeom>
        </p:spPr>
      </p:pic>
      <p:pic>
        <p:nvPicPr>
          <p:cNvPr id="6" name="Picture 5"/>
          <p:cNvPicPr>
            <a:picLocks noChangeAspect="1"/>
          </p:cNvPicPr>
          <p:nvPr/>
        </p:nvPicPr>
        <p:blipFill>
          <a:blip r:embed="rId6"/>
          <a:stretch>
            <a:fillRect/>
          </a:stretch>
        </p:blipFill>
        <p:spPr>
          <a:xfrm>
            <a:off x="5812997" y="4181313"/>
            <a:ext cx="3096000" cy="1228165"/>
          </a:xfrm>
          <a:prstGeom prst="rect">
            <a:avLst/>
          </a:prstGeom>
        </p:spPr>
      </p:pic>
      <p:sp>
        <p:nvSpPr>
          <p:cNvPr id="8" name="Rectangle 7"/>
          <p:cNvSpPr/>
          <p:nvPr/>
        </p:nvSpPr>
        <p:spPr>
          <a:xfrm>
            <a:off x="217061" y="6011479"/>
            <a:ext cx="3496908" cy="369332"/>
          </a:xfrm>
          <a:prstGeom prst="rect">
            <a:avLst/>
          </a:prstGeom>
        </p:spPr>
        <p:txBody>
          <a:bodyPr wrap="none">
            <a:spAutoFit/>
          </a:bodyPr>
          <a:lstStyle/>
          <a:p>
            <a:r>
              <a:rPr lang="en-US" dirty="0"/>
              <a:t>http://</a:t>
            </a:r>
            <a:r>
              <a:rPr lang="en-US" dirty="0" err="1"/>
              <a:t>fsl.fmrib.ox.ac.uk</a:t>
            </a:r>
            <a:r>
              <a:rPr lang="en-US" dirty="0"/>
              <a:t>/</a:t>
            </a:r>
            <a:r>
              <a:rPr lang="en-US" dirty="0" err="1"/>
              <a:t>fsl</a:t>
            </a:r>
            <a:r>
              <a:rPr lang="en-US" dirty="0"/>
              <a:t>/</a:t>
            </a:r>
            <a:r>
              <a:rPr lang="en-US" dirty="0" err="1"/>
              <a:t>fslwiki</a:t>
            </a:r>
            <a:r>
              <a:rPr lang="en-US" dirty="0"/>
              <a:t>/</a:t>
            </a:r>
          </a:p>
        </p:txBody>
      </p:sp>
      <p:sp>
        <p:nvSpPr>
          <p:cNvPr id="9" name="Rectangle 8"/>
          <p:cNvSpPr/>
          <p:nvPr/>
        </p:nvSpPr>
        <p:spPr>
          <a:xfrm>
            <a:off x="217061" y="2490301"/>
            <a:ext cx="3352200" cy="369332"/>
          </a:xfrm>
          <a:prstGeom prst="rect">
            <a:avLst/>
          </a:prstGeom>
        </p:spPr>
        <p:txBody>
          <a:bodyPr wrap="none">
            <a:spAutoFit/>
          </a:bodyPr>
          <a:lstStyle/>
          <a:p>
            <a:r>
              <a:rPr lang="en-US" dirty="0"/>
              <a:t>http://</a:t>
            </a:r>
            <a:r>
              <a:rPr lang="en-US" dirty="0" err="1"/>
              <a:t>www.fil.ion.ucl.ac.uk</a:t>
            </a:r>
            <a:r>
              <a:rPr lang="en-US" dirty="0"/>
              <a:t>/</a:t>
            </a:r>
            <a:r>
              <a:rPr lang="en-US" dirty="0" err="1"/>
              <a:t>spm</a:t>
            </a:r>
            <a:r>
              <a:rPr lang="en-US" dirty="0"/>
              <a:t>/</a:t>
            </a:r>
          </a:p>
        </p:txBody>
      </p:sp>
      <p:pic>
        <p:nvPicPr>
          <p:cNvPr id="3" name="Picture 2"/>
          <p:cNvPicPr>
            <a:picLocks noChangeAspect="1"/>
          </p:cNvPicPr>
          <p:nvPr/>
        </p:nvPicPr>
        <p:blipFill>
          <a:blip r:embed="rId7"/>
          <a:stretch>
            <a:fillRect/>
          </a:stretch>
        </p:blipFill>
        <p:spPr>
          <a:xfrm>
            <a:off x="5812997" y="5433938"/>
            <a:ext cx="3096000" cy="577541"/>
          </a:xfrm>
          <a:prstGeom prst="rect">
            <a:avLst/>
          </a:prstGeom>
        </p:spPr>
      </p:pic>
      <p:sp>
        <p:nvSpPr>
          <p:cNvPr id="7" name="Rectangle 6"/>
          <p:cNvSpPr/>
          <p:nvPr/>
        </p:nvSpPr>
        <p:spPr>
          <a:xfrm>
            <a:off x="4372997" y="6087876"/>
            <a:ext cx="5246169" cy="369332"/>
          </a:xfrm>
          <a:prstGeom prst="rect">
            <a:avLst/>
          </a:prstGeom>
        </p:spPr>
        <p:txBody>
          <a:bodyPr wrap="square">
            <a:spAutoFit/>
          </a:bodyPr>
          <a:lstStyle/>
          <a:p>
            <a:r>
              <a:rPr lang="en-US" dirty="0"/>
              <a:t>https://</a:t>
            </a:r>
            <a:r>
              <a:rPr lang="en-US" dirty="0" err="1"/>
              <a:t>surfer.nmr.mgh.harvard.edu</a:t>
            </a:r>
            <a:r>
              <a:rPr lang="en-US" dirty="0"/>
              <a:t>/</a:t>
            </a:r>
            <a:r>
              <a:rPr lang="en-US" dirty="0" err="1"/>
              <a:t>fswiki</a:t>
            </a:r>
            <a:r>
              <a:rPr lang="en-US" dirty="0"/>
              <a:t>/</a:t>
            </a:r>
            <a:r>
              <a:rPr lang="en-US" dirty="0" err="1"/>
              <a:t>FsFast</a:t>
            </a:r>
            <a:endParaRPr lang="en-US" dirty="0"/>
          </a:p>
        </p:txBody>
      </p:sp>
      <p:pic>
        <p:nvPicPr>
          <p:cNvPr id="11" name="Picture 10"/>
          <p:cNvPicPr>
            <a:picLocks noChangeAspect="1"/>
          </p:cNvPicPr>
          <p:nvPr/>
        </p:nvPicPr>
        <p:blipFill>
          <a:blip r:embed="rId8"/>
          <a:stretch>
            <a:fillRect/>
          </a:stretch>
        </p:blipFill>
        <p:spPr>
          <a:xfrm>
            <a:off x="217061" y="3191207"/>
            <a:ext cx="1080000" cy="1045532"/>
          </a:xfrm>
          <a:prstGeom prst="rect">
            <a:avLst/>
          </a:prstGeom>
        </p:spPr>
      </p:pic>
      <p:sp>
        <p:nvSpPr>
          <p:cNvPr id="12" name="Rectangle 11"/>
          <p:cNvSpPr/>
          <p:nvPr/>
        </p:nvSpPr>
        <p:spPr>
          <a:xfrm>
            <a:off x="217061" y="4236739"/>
            <a:ext cx="2993127" cy="369332"/>
          </a:xfrm>
          <a:prstGeom prst="rect">
            <a:avLst/>
          </a:prstGeom>
        </p:spPr>
        <p:txBody>
          <a:bodyPr wrap="none">
            <a:spAutoFit/>
          </a:bodyPr>
          <a:lstStyle/>
          <a:p>
            <a:r>
              <a:rPr lang="en-US" dirty="0"/>
              <a:t>http://</a:t>
            </a:r>
            <a:r>
              <a:rPr lang="en-US" dirty="0" err="1"/>
              <a:t>afni.nimh.nih.gov</a:t>
            </a:r>
            <a:r>
              <a:rPr lang="en-US" dirty="0"/>
              <a:t>/</a:t>
            </a:r>
            <a:r>
              <a:rPr lang="en-US" dirty="0" err="1"/>
              <a:t>afni</a:t>
            </a:r>
            <a:r>
              <a:rPr lang="en-US" dirty="0"/>
              <a:t>/</a:t>
            </a:r>
          </a:p>
        </p:txBody>
      </p:sp>
      <p:sp>
        <p:nvSpPr>
          <p:cNvPr id="13" name="TextBox 12"/>
          <p:cNvSpPr txBox="1"/>
          <p:nvPr/>
        </p:nvSpPr>
        <p:spPr>
          <a:xfrm>
            <a:off x="4445673" y="3655183"/>
            <a:ext cx="1290588" cy="369332"/>
          </a:xfrm>
          <a:prstGeom prst="rect">
            <a:avLst/>
          </a:prstGeom>
          <a:noFill/>
        </p:spPr>
        <p:txBody>
          <a:bodyPr wrap="none" rtlCol="0">
            <a:spAutoFit/>
          </a:bodyPr>
          <a:lstStyle/>
          <a:p>
            <a:r>
              <a:rPr lang="en-US" dirty="0"/>
              <a:t>Doug </a:t>
            </a:r>
            <a:r>
              <a:rPr lang="en-US" dirty="0" err="1"/>
              <a:t>Greve</a:t>
            </a:r>
            <a:endParaRPr lang="en-US" dirty="0"/>
          </a:p>
        </p:txBody>
      </p:sp>
      <p:sp>
        <p:nvSpPr>
          <p:cNvPr id="14" name="Rectangle 13"/>
          <p:cNvSpPr/>
          <p:nvPr/>
        </p:nvSpPr>
        <p:spPr>
          <a:xfrm>
            <a:off x="4945415" y="3152917"/>
            <a:ext cx="4198585" cy="369332"/>
          </a:xfrm>
          <a:prstGeom prst="rect">
            <a:avLst/>
          </a:prstGeom>
        </p:spPr>
        <p:txBody>
          <a:bodyPr wrap="none">
            <a:spAutoFit/>
          </a:bodyPr>
          <a:lstStyle/>
          <a:p>
            <a:r>
              <a:rPr lang="en-US" dirty="0"/>
              <a:t>https://</a:t>
            </a:r>
            <a:r>
              <a:rPr lang="en-US" dirty="0" err="1"/>
              <a:t>github.com</a:t>
            </a:r>
            <a:r>
              <a:rPr lang="en-US" dirty="0"/>
              <a:t>/</a:t>
            </a:r>
            <a:r>
              <a:rPr lang="en-US" dirty="0" err="1"/>
              <a:t>wanderine</a:t>
            </a:r>
            <a:r>
              <a:rPr lang="en-US" dirty="0"/>
              <a:t>/BROCCOLI/</a:t>
            </a:r>
          </a:p>
        </p:txBody>
      </p:sp>
      <p:pic>
        <p:nvPicPr>
          <p:cNvPr id="20" name="Picture 19"/>
          <p:cNvPicPr>
            <a:picLocks noChangeAspect="1"/>
          </p:cNvPicPr>
          <p:nvPr/>
        </p:nvPicPr>
        <p:blipFill rotWithShape="1">
          <a:blip r:embed="rId9"/>
          <a:srcRect t="1" r="7429" b="9670"/>
          <a:stretch/>
        </p:blipFill>
        <p:spPr>
          <a:xfrm>
            <a:off x="6153537" y="1245106"/>
            <a:ext cx="1666275" cy="2035930"/>
          </a:xfrm>
          <a:prstGeom prst="rect">
            <a:avLst/>
          </a:prstGeom>
        </p:spPr>
      </p:pic>
      <p:sp>
        <p:nvSpPr>
          <p:cNvPr id="21" name="TextBox 20"/>
          <p:cNvSpPr txBox="1"/>
          <p:nvPr/>
        </p:nvSpPr>
        <p:spPr>
          <a:xfrm>
            <a:off x="1541234" y="3525570"/>
            <a:ext cx="1197764" cy="369332"/>
          </a:xfrm>
          <a:prstGeom prst="rect">
            <a:avLst/>
          </a:prstGeom>
          <a:noFill/>
        </p:spPr>
        <p:txBody>
          <a:bodyPr wrap="none" rtlCol="0">
            <a:spAutoFit/>
          </a:bodyPr>
          <a:lstStyle/>
          <a:p>
            <a:r>
              <a:rPr lang="en-US" dirty="0"/>
              <a:t>Since 1994</a:t>
            </a:r>
          </a:p>
        </p:txBody>
      </p:sp>
      <p:sp>
        <p:nvSpPr>
          <p:cNvPr id="22" name="Rectangle 21"/>
          <p:cNvSpPr/>
          <p:nvPr/>
        </p:nvSpPr>
        <p:spPr>
          <a:xfrm>
            <a:off x="1690739" y="5275274"/>
            <a:ext cx="1197601" cy="369332"/>
          </a:xfrm>
          <a:prstGeom prst="rect">
            <a:avLst/>
          </a:prstGeom>
        </p:spPr>
        <p:txBody>
          <a:bodyPr wrap="none">
            <a:spAutoFit/>
          </a:bodyPr>
          <a:lstStyle/>
          <a:p>
            <a:r>
              <a:rPr lang="en-US" dirty="0"/>
              <a:t>Since 2000</a:t>
            </a:r>
          </a:p>
        </p:txBody>
      </p:sp>
      <p:sp>
        <p:nvSpPr>
          <p:cNvPr id="23" name="TextBox 22"/>
          <p:cNvSpPr txBox="1"/>
          <p:nvPr/>
        </p:nvSpPr>
        <p:spPr>
          <a:xfrm>
            <a:off x="2151875" y="2124161"/>
            <a:ext cx="1197764" cy="369332"/>
          </a:xfrm>
          <a:prstGeom prst="rect">
            <a:avLst/>
          </a:prstGeom>
          <a:noFill/>
        </p:spPr>
        <p:txBody>
          <a:bodyPr wrap="none" rtlCol="0">
            <a:spAutoFit/>
          </a:bodyPr>
          <a:lstStyle/>
          <a:p>
            <a:r>
              <a:rPr lang="en-US" dirty="0"/>
              <a:t>Since 1994</a:t>
            </a:r>
          </a:p>
        </p:txBody>
      </p:sp>
    </p:spTree>
    <p:extLst>
      <p:ext uri="{BB962C8B-B14F-4D97-AF65-F5344CB8AC3E}">
        <p14:creationId xmlns:p14="http://schemas.microsoft.com/office/powerpoint/2010/main" val="188884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srcRect l="1" r="71043"/>
          <a:stretch/>
        </p:blipFill>
        <p:spPr>
          <a:xfrm>
            <a:off x="4372997" y="3905380"/>
            <a:ext cx="1440000" cy="2216693"/>
          </a:xfrm>
          <a:prstGeom prst="rect">
            <a:avLst/>
          </a:prstGeom>
        </p:spPr>
      </p:pic>
      <p:sp>
        <p:nvSpPr>
          <p:cNvPr id="2" name="Title 1"/>
          <p:cNvSpPr>
            <a:spLocks noGrp="1"/>
          </p:cNvSpPr>
          <p:nvPr>
            <p:ph type="title"/>
          </p:nvPr>
        </p:nvSpPr>
        <p:spPr/>
        <p:txBody>
          <a:bodyPr>
            <a:normAutofit fontScale="90000"/>
          </a:bodyPr>
          <a:lstStyle/>
          <a:p>
            <a:r>
              <a:rPr lang="en-US" dirty="0"/>
              <a:t>Different software, different philosophies</a:t>
            </a:r>
          </a:p>
        </p:txBody>
      </p:sp>
      <p:pic>
        <p:nvPicPr>
          <p:cNvPr id="4" name="Picture 3"/>
          <p:cNvPicPr>
            <a:picLocks noChangeAspect="1"/>
          </p:cNvPicPr>
          <p:nvPr/>
        </p:nvPicPr>
        <p:blipFill rotWithShape="1">
          <a:blip r:embed="rId4"/>
          <a:srcRect l="20247" r="20219" b="42805"/>
          <a:stretch/>
        </p:blipFill>
        <p:spPr>
          <a:xfrm>
            <a:off x="217061" y="2100342"/>
            <a:ext cx="1800000" cy="389959"/>
          </a:xfrm>
          <a:prstGeom prst="rect">
            <a:avLst/>
          </a:prstGeom>
        </p:spPr>
      </p:pic>
      <p:pic>
        <p:nvPicPr>
          <p:cNvPr id="5" name="Picture 4"/>
          <p:cNvPicPr>
            <a:picLocks noChangeAspect="1"/>
          </p:cNvPicPr>
          <p:nvPr/>
        </p:nvPicPr>
        <p:blipFill>
          <a:blip r:embed="rId5"/>
          <a:stretch>
            <a:fillRect/>
          </a:stretch>
        </p:blipFill>
        <p:spPr>
          <a:xfrm>
            <a:off x="217061" y="5008019"/>
            <a:ext cx="1440000" cy="1050492"/>
          </a:xfrm>
          <a:prstGeom prst="rect">
            <a:avLst/>
          </a:prstGeom>
        </p:spPr>
      </p:pic>
      <p:pic>
        <p:nvPicPr>
          <p:cNvPr id="6" name="Picture 5"/>
          <p:cNvPicPr>
            <a:picLocks noChangeAspect="1"/>
          </p:cNvPicPr>
          <p:nvPr/>
        </p:nvPicPr>
        <p:blipFill>
          <a:blip r:embed="rId6"/>
          <a:stretch>
            <a:fillRect/>
          </a:stretch>
        </p:blipFill>
        <p:spPr>
          <a:xfrm>
            <a:off x="5812997" y="4181313"/>
            <a:ext cx="3096000" cy="1228165"/>
          </a:xfrm>
          <a:prstGeom prst="rect">
            <a:avLst/>
          </a:prstGeom>
        </p:spPr>
      </p:pic>
      <p:sp>
        <p:nvSpPr>
          <p:cNvPr id="8" name="Rectangle 7"/>
          <p:cNvSpPr/>
          <p:nvPr/>
        </p:nvSpPr>
        <p:spPr>
          <a:xfrm>
            <a:off x="217061" y="6011479"/>
            <a:ext cx="3496908" cy="369332"/>
          </a:xfrm>
          <a:prstGeom prst="rect">
            <a:avLst/>
          </a:prstGeom>
        </p:spPr>
        <p:txBody>
          <a:bodyPr wrap="none">
            <a:spAutoFit/>
          </a:bodyPr>
          <a:lstStyle/>
          <a:p>
            <a:r>
              <a:rPr lang="en-US" dirty="0"/>
              <a:t>http://</a:t>
            </a:r>
            <a:r>
              <a:rPr lang="en-US" dirty="0" err="1"/>
              <a:t>fsl.fmrib.ox.ac.uk</a:t>
            </a:r>
            <a:r>
              <a:rPr lang="en-US" dirty="0"/>
              <a:t>/</a:t>
            </a:r>
            <a:r>
              <a:rPr lang="en-US" dirty="0" err="1"/>
              <a:t>fsl</a:t>
            </a:r>
            <a:r>
              <a:rPr lang="en-US" dirty="0"/>
              <a:t>/</a:t>
            </a:r>
            <a:r>
              <a:rPr lang="en-US" dirty="0" err="1"/>
              <a:t>fslwiki</a:t>
            </a:r>
            <a:r>
              <a:rPr lang="en-US" dirty="0"/>
              <a:t>/</a:t>
            </a:r>
          </a:p>
        </p:txBody>
      </p:sp>
      <p:sp>
        <p:nvSpPr>
          <p:cNvPr id="9" name="Rectangle 8"/>
          <p:cNvSpPr/>
          <p:nvPr/>
        </p:nvSpPr>
        <p:spPr>
          <a:xfrm>
            <a:off x="217061" y="2490301"/>
            <a:ext cx="3352200" cy="369332"/>
          </a:xfrm>
          <a:prstGeom prst="rect">
            <a:avLst/>
          </a:prstGeom>
        </p:spPr>
        <p:txBody>
          <a:bodyPr wrap="none">
            <a:spAutoFit/>
          </a:bodyPr>
          <a:lstStyle/>
          <a:p>
            <a:r>
              <a:rPr lang="en-US" dirty="0"/>
              <a:t>http://</a:t>
            </a:r>
            <a:r>
              <a:rPr lang="en-US" dirty="0" err="1"/>
              <a:t>www.fil.ion.ucl.ac.uk</a:t>
            </a:r>
            <a:r>
              <a:rPr lang="en-US" dirty="0"/>
              <a:t>/</a:t>
            </a:r>
            <a:r>
              <a:rPr lang="en-US" dirty="0" err="1"/>
              <a:t>spm</a:t>
            </a:r>
            <a:r>
              <a:rPr lang="en-US" dirty="0"/>
              <a:t>/</a:t>
            </a:r>
          </a:p>
        </p:txBody>
      </p:sp>
      <p:pic>
        <p:nvPicPr>
          <p:cNvPr id="3" name="Picture 2"/>
          <p:cNvPicPr>
            <a:picLocks noChangeAspect="1"/>
          </p:cNvPicPr>
          <p:nvPr/>
        </p:nvPicPr>
        <p:blipFill>
          <a:blip r:embed="rId7"/>
          <a:stretch>
            <a:fillRect/>
          </a:stretch>
        </p:blipFill>
        <p:spPr>
          <a:xfrm>
            <a:off x="5812997" y="5433938"/>
            <a:ext cx="3096000" cy="577541"/>
          </a:xfrm>
          <a:prstGeom prst="rect">
            <a:avLst/>
          </a:prstGeom>
        </p:spPr>
      </p:pic>
      <p:sp>
        <p:nvSpPr>
          <p:cNvPr id="7" name="Rectangle 6"/>
          <p:cNvSpPr/>
          <p:nvPr/>
        </p:nvSpPr>
        <p:spPr>
          <a:xfrm>
            <a:off x="4372997" y="6087876"/>
            <a:ext cx="5246169" cy="369332"/>
          </a:xfrm>
          <a:prstGeom prst="rect">
            <a:avLst/>
          </a:prstGeom>
        </p:spPr>
        <p:txBody>
          <a:bodyPr wrap="square">
            <a:spAutoFit/>
          </a:bodyPr>
          <a:lstStyle/>
          <a:p>
            <a:r>
              <a:rPr lang="en-US" dirty="0"/>
              <a:t>https://</a:t>
            </a:r>
            <a:r>
              <a:rPr lang="en-US" dirty="0" err="1"/>
              <a:t>surfer.nmr.mgh.harvard.edu</a:t>
            </a:r>
            <a:r>
              <a:rPr lang="en-US" dirty="0"/>
              <a:t>/</a:t>
            </a:r>
            <a:r>
              <a:rPr lang="en-US" dirty="0" err="1"/>
              <a:t>fswiki</a:t>
            </a:r>
            <a:r>
              <a:rPr lang="en-US" dirty="0"/>
              <a:t>/</a:t>
            </a:r>
            <a:r>
              <a:rPr lang="en-US" dirty="0" err="1"/>
              <a:t>FsFast</a:t>
            </a:r>
            <a:endParaRPr lang="en-US" dirty="0"/>
          </a:p>
        </p:txBody>
      </p:sp>
      <p:pic>
        <p:nvPicPr>
          <p:cNvPr id="11" name="Picture 10"/>
          <p:cNvPicPr>
            <a:picLocks noChangeAspect="1"/>
          </p:cNvPicPr>
          <p:nvPr/>
        </p:nvPicPr>
        <p:blipFill>
          <a:blip r:embed="rId8"/>
          <a:stretch>
            <a:fillRect/>
          </a:stretch>
        </p:blipFill>
        <p:spPr>
          <a:xfrm>
            <a:off x="217061" y="3191207"/>
            <a:ext cx="1080000" cy="1045532"/>
          </a:xfrm>
          <a:prstGeom prst="rect">
            <a:avLst/>
          </a:prstGeom>
        </p:spPr>
      </p:pic>
      <p:sp>
        <p:nvSpPr>
          <p:cNvPr id="12" name="Rectangle 11"/>
          <p:cNvSpPr/>
          <p:nvPr/>
        </p:nvSpPr>
        <p:spPr>
          <a:xfrm>
            <a:off x="217061" y="4236739"/>
            <a:ext cx="2993127" cy="369332"/>
          </a:xfrm>
          <a:prstGeom prst="rect">
            <a:avLst/>
          </a:prstGeom>
        </p:spPr>
        <p:txBody>
          <a:bodyPr wrap="none">
            <a:spAutoFit/>
          </a:bodyPr>
          <a:lstStyle/>
          <a:p>
            <a:r>
              <a:rPr lang="en-US" dirty="0"/>
              <a:t>http://</a:t>
            </a:r>
            <a:r>
              <a:rPr lang="en-US" dirty="0" err="1"/>
              <a:t>afni.nimh.nih.gov</a:t>
            </a:r>
            <a:r>
              <a:rPr lang="en-US" dirty="0"/>
              <a:t>/</a:t>
            </a:r>
            <a:r>
              <a:rPr lang="en-US" dirty="0" err="1"/>
              <a:t>afni</a:t>
            </a:r>
            <a:r>
              <a:rPr lang="en-US" dirty="0"/>
              <a:t>/</a:t>
            </a:r>
          </a:p>
        </p:txBody>
      </p:sp>
      <p:sp>
        <p:nvSpPr>
          <p:cNvPr id="13" name="TextBox 12"/>
          <p:cNvSpPr txBox="1"/>
          <p:nvPr/>
        </p:nvSpPr>
        <p:spPr>
          <a:xfrm>
            <a:off x="4445673" y="3655183"/>
            <a:ext cx="1290588" cy="369332"/>
          </a:xfrm>
          <a:prstGeom prst="rect">
            <a:avLst/>
          </a:prstGeom>
          <a:noFill/>
        </p:spPr>
        <p:txBody>
          <a:bodyPr wrap="none" rtlCol="0">
            <a:spAutoFit/>
          </a:bodyPr>
          <a:lstStyle/>
          <a:p>
            <a:r>
              <a:rPr lang="en-US" dirty="0"/>
              <a:t>Doug </a:t>
            </a:r>
            <a:r>
              <a:rPr lang="en-US" dirty="0" err="1"/>
              <a:t>Greve</a:t>
            </a:r>
            <a:endParaRPr lang="en-US" dirty="0"/>
          </a:p>
        </p:txBody>
      </p:sp>
      <p:sp>
        <p:nvSpPr>
          <p:cNvPr id="14" name="Rectangle 13"/>
          <p:cNvSpPr/>
          <p:nvPr/>
        </p:nvSpPr>
        <p:spPr>
          <a:xfrm>
            <a:off x="4945415" y="3152917"/>
            <a:ext cx="4198585" cy="369332"/>
          </a:xfrm>
          <a:prstGeom prst="rect">
            <a:avLst/>
          </a:prstGeom>
        </p:spPr>
        <p:txBody>
          <a:bodyPr wrap="none">
            <a:spAutoFit/>
          </a:bodyPr>
          <a:lstStyle/>
          <a:p>
            <a:r>
              <a:rPr lang="en-US" dirty="0"/>
              <a:t>https://</a:t>
            </a:r>
            <a:r>
              <a:rPr lang="en-US" dirty="0" err="1"/>
              <a:t>github.com</a:t>
            </a:r>
            <a:r>
              <a:rPr lang="en-US" dirty="0"/>
              <a:t>/</a:t>
            </a:r>
            <a:r>
              <a:rPr lang="en-US" dirty="0" err="1"/>
              <a:t>wanderine</a:t>
            </a:r>
            <a:r>
              <a:rPr lang="en-US" dirty="0"/>
              <a:t>/BROCCOLI/</a:t>
            </a:r>
          </a:p>
        </p:txBody>
      </p:sp>
      <p:pic>
        <p:nvPicPr>
          <p:cNvPr id="20" name="Picture 19"/>
          <p:cNvPicPr>
            <a:picLocks noChangeAspect="1"/>
          </p:cNvPicPr>
          <p:nvPr/>
        </p:nvPicPr>
        <p:blipFill rotWithShape="1">
          <a:blip r:embed="rId9"/>
          <a:srcRect t="1" r="7429" b="9670"/>
          <a:stretch/>
        </p:blipFill>
        <p:spPr>
          <a:xfrm>
            <a:off x="6153537" y="1245106"/>
            <a:ext cx="1666275" cy="2035930"/>
          </a:xfrm>
          <a:prstGeom prst="rect">
            <a:avLst/>
          </a:prstGeom>
        </p:spPr>
      </p:pic>
      <p:sp>
        <p:nvSpPr>
          <p:cNvPr id="21" name="TextBox 20"/>
          <p:cNvSpPr txBox="1"/>
          <p:nvPr/>
        </p:nvSpPr>
        <p:spPr>
          <a:xfrm>
            <a:off x="1541234" y="3525570"/>
            <a:ext cx="1197764" cy="369332"/>
          </a:xfrm>
          <a:prstGeom prst="rect">
            <a:avLst/>
          </a:prstGeom>
          <a:noFill/>
        </p:spPr>
        <p:txBody>
          <a:bodyPr wrap="none" rtlCol="0">
            <a:spAutoFit/>
          </a:bodyPr>
          <a:lstStyle/>
          <a:p>
            <a:r>
              <a:rPr lang="en-US" dirty="0"/>
              <a:t>Since 1994</a:t>
            </a:r>
          </a:p>
        </p:txBody>
      </p:sp>
      <p:sp>
        <p:nvSpPr>
          <p:cNvPr id="22" name="Rectangle 21"/>
          <p:cNvSpPr/>
          <p:nvPr/>
        </p:nvSpPr>
        <p:spPr>
          <a:xfrm>
            <a:off x="1690739" y="5275274"/>
            <a:ext cx="1197601" cy="369332"/>
          </a:xfrm>
          <a:prstGeom prst="rect">
            <a:avLst/>
          </a:prstGeom>
        </p:spPr>
        <p:txBody>
          <a:bodyPr wrap="none">
            <a:spAutoFit/>
          </a:bodyPr>
          <a:lstStyle/>
          <a:p>
            <a:r>
              <a:rPr lang="en-US" dirty="0"/>
              <a:t>Since 2000</a:t>
            </a:r>
          </a:p>
        </p:txBody>
      </p:sp>
      <p:sp>
        <p:nvSpPr>
          <p:cNvPr id="23" name="TextBox 22"/>
          <p:cNvSpPr txBox="1"/>
          <p:nvPr/>
        </p:nvSpPr>
        <p:spPr>
          <a:xfrm>
            <a:off x="2151875" y="2124161"/>
            <a:ext cx="1197764" cy="369332"/>
          </a:xfrm>
          <a:prstGeom prst="rect">
            <a:avLst/>
          </a:prstGeom>
          <a:noFill/>
        </p:spPr>
        <p:txBody>
          <a:bodyPr wrap="none" rtlCol="0">
            <a:spAutoFit/>
          </a:bodyPr>
          <a:lstStyle/>
          <a:p>
            <a:r>
              <a:rPr lang="en-US" dirty="0"/>
              <a:t>Since 1994</a:t>
            </a:r>
          </a:p>
        </p:txBody>
      </p:sp>
    </p:spTree>
    <p:extLst>
      <p:ext uri="{BB962C8B-B14F-4D97-AF65-F5344CB8AC3E}">
        <p14:creationId xmlns:p14="http://schemas.microsoft.com/office/powerpoint/2010/main" val="287187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3"/>
          <a:srcRect t="-5666" b="-5666"/>
          <a:stretch>
            <a:fillRect/>
          </a:stretch>
        </p:blipFill>
        <p:spPr/>
      </p:pic>
      <p:pic>
        <p:nvPicPr>
          <p:cNvPr id="3" name="Content Placeholder 2"/>
          <p:cNvPicPr>
            <a:picLocks noGrp="1" noChangeAspect="1"/>
          </p:cNvPicPr>
          <p:nvPr>
            <p:ph sz="half" idx="1"/>
          </p:nvPr>
        </p:nvPicPr>
        <p:blipFill>
          <a:blip r:embed="rId4"/>
          <a:srcRect t="-20858" b="-20858"/>
          <a:stretch>
            <a:fillRect/>
          </a:stretch>
        </p:blipFill>
        <p:spPr/>
      </p:pic>
      <p:sp>
        <p:nvSpPr>
          <p:cNvPr id="4" name="Title 3"/>
          <p:cNvSpPr>
            <a:spLocks noGrp="1"/>
          </p:cNvSpPr>
          <p:nvPr>
            <p:ph type="title"/>
          </p:nvPr>
        </p:nvSpPr>
        <p:spPr/>
        <p:txBody>
          <a:bodyPr/>
          <a:lstStyle/>
          <a:p>
            <a:r>
              <a:rPr lang="en-US" dirty="0"/>
              <a:t>SPM vs. FS-FAST</a:t>
            </a:r>
          </a:p>
        </p:txBody>
      </p:sp>
      <p:pic>
        <p:nvPicPr>
          <p:cNvPr id="10" name="Picture 9"/>
          <p:cNvPicPr>
            <a:picLocks noChangeAspect="1"/>
          </p:cNvPicPr>
          <p:nvPr/>
        </p:nvPicPr>
        <p:blipFill rotWithShape="1">
          <a:blip r:embed="rId5"/>
          <a:srcRect l="20247" r="20219" b="42805"/>
          <a:stretch/>
        </p:blipFill>
        <p:spPr>
          <a:xfrm>
            <a:off x="635443" y="5646892"/>
            <a:ext cx="3600000" cy="779918"/>
          </a:xfrm>
          <a:prstGeom prst="rect">
            <a:avLst/>
          </a:prstGeom>
        </p:spPr>
      </p:pic>
      <p:grpSp>
        <p:nvGrpSpPr>
          <p:cNvPr id="8" name="Group 7"/>
          <p:cNvGrpSpPr>
            <a:grpSpLocks noChangeAspect="1"/>
          </p:cNvGrpSpPr>
          <p:nvPr/>
        </p:nvGrpSpPr>
        <p:grpSpPr>
          <a:xfrm>
            <a:off x="4799917" y="4784160"/>
            <a:ext cx="3600000" cy="1759280"/>
            <a:chOff x="4394203" y="4537186"/>
            <a:chExt cx="4536000" cy="2216693"/>
          </a:xfrm>
        </p:grpSpPr>
        <p:pic>
          <p:nvPicPr>
            <p:cNvPr id="13" name="Picture 12"/>
            <p:cNvPicPr>
              <a:picLocks noChangeAspect="1"/>
            </p:cNvPicPr>
            <p:nvPr/>
          </p:nvPicPr>
          <p:blipFill rotWithShape="1">
            <a:blip r:embed="rId6"/>
            <a:srcRect l="1" r="71043"/>
            <a:stretch/>
          </p:blipFill>
          <p:spPr>
            <a:xfrm>
              <a:off x="4394203" y="4537186"/>
              <a:ext cx="1440000" cy="2216693"/>
            </a:xfrm>
            <a:prstGeom prst="rect">
              <a:avLst/>
            </a:prstGeom>
          </p:spPr>
        </p:pic>
        <p:pic>
          <p:nvPicPr>
            <p:cNvPr id="14" name="Picture 13"/>
            <p:cNvPicPr>
              <a:picLocks noChangeAspect="1"/>
            </p:cNvPicPr>
            <p:nvPr/>
          </p:nvPicPr>
          <p:blipFill>
            <a:blip r:embed="rId7"/>
            <a:stretch>
              <a:fillRect/>
            </a:stretch>
          </p:blipFill>
          <p:spPr>
            <a:xfrm>
              <a:off x="5834203" y="4813119"/>
              <a:ext cx="3096000" cy="1228165"/>
            </a:xfrm>
            <a:prstGeom prst="rect">
              <a:avLst/>
            </a:prstGeom>
          </p:spPr>
        </p:pic>
        <p:pic>
          <p:nvPicPr>
            <p:cNvPr id="15" name="Picture 14"/>
            <p:cNvPicPr>
              <a:picLocks noChangeAspect="1"/>
            </p:cNvPicPr>
            <p:nvPr/>
          </p:nvPicPr>
          <p:blipFill>
            <a:blip r:embed="rId8"/>
            <a:stretch>
              <a:fillRect/>
            </a:stretch>
          </p:blipFill>
          <p:spPr>
            <a:xfrm>
              <a:off x="5834203" y="6065744"/>
              <a:ext cx="3096000" cy="577541"/>
            </a:xfrm>
            <a:prstGeom prst="rect">
              <a:avLst/>
            </a:prstGeom>
          </p:spPr>
        </p:pic>
      </p:grpSp>
      <p:sp>
        <p:nvSpPr>
          <p:cNvPr id="16" name="TextBox 15"/>
          <p:cNvSpPr txBox="1"/>
          <p:nvPr/>
        </p:nvSpPr>
        <p:spPr>
          <a:xfrm>
            <a:off x="4764245" y="6435933"/>
            <a:ext cx="1290588" cy="369332"/>
          </a:xfrm>
          <a:prstGeom prst="rect">
            <a:avLst/>
          </a:prstGeom>
          <a:noFill/>
        </p:spPr>
        <p:txBody>
          <a:bodyPr wrap="none" rtlCol="0">
            <a:spAutoFit/>
          </a:bodyPr>
          <a:lstStyle/>
          <a:p>
            <a:r>
              <a:rPr lang="en-US" dirty="0"/>
              <a:t>Doug </a:t>
            </a:r>
            <a:r>
              <a:rPr lang="en-US" dirty="0" err="1"/>
              <a:t>Greve</a:t>
            </a:r>
            <a:endParaRPr lang="en-US" dirty="0"/>
          </a:p>
        </p:txBody>
      </p:sp>
    </p:spTree>
    <p:extLst>
      <p:ext uri="{BB962C8B-B14F-4D97-AF65-F5344CB8AC3E}">
        <p14:creationId xmlns:p14="http://schemas.microsoft.com/office/powerpoint/2010/main" val="22055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 vs. FS-FAST</a:t>
            </a:r>
          </a:p>
        </p:txBody>
      </p:sp>
      <p:sp>
        <p:nvSpPr>
          <p:cNvPr id="3" name="Text Placeholder 2"/>
          <p:cNvSpPr>
            <a:spLocks noGrp="1"/>
          </p:cNvSpPr>
          <p:nvPr>
            <p:ph type="body" idx="1"/>
          </p:nvPr>
        </p:nvSpPr>
        <p:spPr/>
        <p:txBody>
          <a:bodyPr/>
          <a:lstStyle/>
          <a:p>
            <a:r>
              <a:rPr lang="en-US" dirty="0"/>
              <a:t>SPM: 1 volume space</a:t>
            </a:r>
          </a:p>
        </p:txBody>
      </p:sp>
      <p:sp>
        <p:nvSpPr>
          <p:cNvPr id="4" name="Content Placeholder 3"/>
          <p:cNvSpPr>
            <a:spLocks noGrp="1"/>
          </p:cNvSpPr>
          <p:nvPr>
            <p:ph sz="half" idx="2"/>
          </p:nvPr>
        </p:nvSpPr>
        <p:spPr/>
        <p:txBody>
          <a:bodyPr/>
          <a:lstStyle/>
          <a:p>
            <a:pPr marL="0" indent="0">
              <a:buNone/>
            </a:pPr>
            <a:endParaRPr lang="en-US" dirty="0"/>
          </a:p>
        </p:txBody>
      </p:sp>
      <p:sp>
        <p:nvSpPr>
          <p:cNvPr id="5" name="Text Placeholder 4"/>
          <p:cNvSpPr>
            <a:spLocks noGrp="1"/>
          </p:cNvSpPr>
          <p:nvPr>
            <p:ph type="body" sz="quarter" idx="3"/>
          </p:nvPr>
        </p:nvSpPr>
        <p:spPr/>
        <p:txBody>
          <a:bodyPr>
            <a:normAutofit fontScale="77500" lnSpcReduction="20000"/>
          </a:bodyPr>
          <a:lstStyle/>
          <a:p>
            <a:r>
              <a:rPr lang="en-US" dirty="0"/>
              <a:t>FS-FAST: 2 surface spaces and </a:t>
            </a:r>
          </a:p>
          <a:p>
            <a:r>
              <a:rPr lang="en-US" dirty="0"/>
              <a:t>1 subcortical volume space</a:t>
            </a:r>
          </a:p>
        </p:txBody>
      </p:sp>
      <p:sp>
        <p:nvSpPr>
          <p:cNvPr id="6" name="Content Placeholder 5"/>
          <p:cNvSpPr>
            <a:spLocks noGrp="1"/>
          </p:cNvSpPr>
          <p:nvPr>
            <p:ph sz="quarter" idx="4"/>
          </p:nvPr>
        </p:nvSpPr>
        <p:spPr/>
        <p:txBody>
          <a:bodyPr/>
          <a:lstStyle/>
          <a:p>
            <a:endParaRPr lang="en-US"/>
          </a:p>
        </p:txBody>
      </p:sp>
      <p:pic>
        <p:nvPicPr>
          <p:cNvPr id="9" name="Picture 8" descr="epi_example.jpg"/>
          <p:cNvPicPr>
            <a:picLocks noChangeAspect="1"/>
          </p:cNvPicPr>
          <p:nvPr/>
        </p:nvPicPr>
        <p:blipFill rotWithShape="1">
          <a:blip r:embed="rId2">
            <a:extLst>
              <a:ext uri="{28A0092B-C50C-407E-A947-70E740481C1C}">
                <a14:useLocalDpi xmlns:a14="http://schemas.microsoft.com/office/drawing/2010/main" val="0"/>
              </a:ext>
            </a:extLst>
          </a:blip>
          <a:srcRect l="4232" t="41364" r="53418"/>
          <a:stretch/>
        </p:blipFill>
        <p:spPr>
          <a:xfrm>
            <a:off x="696256" y="2238295"/>
            <a:ext cx="3600000" cy="3681680"/>
          </a:xfrm>
          <a:prstGeom prst="rect">
            <a:avLst/>
          </a:prstGeom>
        </p:spPr>
      </p:pic>
      <p:graphicFrame>
        <p:nvGraphicFramePr>
          <p:cNvPr id="10" name="Table 9"/>
          <p:cNvGraphicFramePr>
            <a:graphicFrameLocks noGrp="1"/>
          </p:cNvGraphicFramePr>
          <p:nvPr>
            <p:extLst/>
          </p:nvPr>
        </p:nvGraphicFramePr>
        <p:xfrm>
          <a:off x="696256" y="2238295"/>
          <a:ext cx="3540760" cy="3681675"/>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gridCol w="208280">
                  <a:extLst>
                    <a:ext uri="{9D8B030D-6E8A-4147-A177-3AD203B41FA5}">
                      <a16:colId xmlns:a16="http://schemas.microsoft.com/office/drawing/2014/main" val="20010"/>
                    </a:ext>
                  </a:extLst>
                </a:gridCol>
                <a:gridCol w="208280">
                  <a:extLst>
                    <a:ext uri="{9D8B030D-6E8A-4147-A177-3AD203B41FA5}">
                      <a16:colId xmlns:a16="http://schemas.microsoft.com/office/drawing/2014/main" val="20011"/>
                    </a:ext>
                  </a:extLst>
                </a:gridCol>
                <a:gridCol w="208280">
                  <a:extLst>
                    <a:ext uri="{9D8B030D-6E8A-4147-A177-3AD203B41FA5}">
                      <a16:colId xmlns:a16="http://schemas.microsoft.com/office/drawing/2014/main" val="20012"/>
                    </a:ext>
                  </a:extLst>
                </a:gridCol>
                <a:gridCol w="208280">
                  <a:extLst>
                    <a:ext uri="{9D8B030D-6E8A-4147-A177-3AD203B41FA5}">
                      <a16:colId xmlns:a16="http://schemas.microsoft.com/office/drawing/2014/main" val="20013"/>
                    </a:ext>
                  </a:extLst>
                </a:gridCol>
                <a:gridCol w="208280">
                  <a:extLst>
                    <a:ext uri="{9D8B030D-6E8A-4147-A177-3AD203B41FA5}">
                      <a16:colId xmlns:a16="http://schemas.microsoft.com/office/drawing/2014/main" val="20014"/>
                    </a:ext>
                  </a:extLst>
                </a:gridCol>
                <a:gridCol w="208280">
                  <a:extLst>
                    <a:ext uri="{9D8B030D-6E8A-4147-A177-3AD203B41FA5}">
                      <a16:colId xmlns:a16="http://schemas.microsoft.com/office/drawing/2014/main" val="20015"/>
                    </a:ext>
                  </a:extLst>
                </a:gridCol>
                <a:gridCol w="208280">
                  <a:extLst>
                    <a:ext uri="{9D8B030D-6E8A-4147-A177-3AD203B41FA5}">
                      <a16:colId xmlns:a16="http://schemas.microsoft.com/office/drawing/2014/main" val="20016"/>
                    </a:ext>
                  </a:extLst>
                </a:gridCol>
              </a:tblGrid>
              <a:tr h="147267">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0"/>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1"/>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2"/>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3"/>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4"/>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5"/>
                  </a:ext>
                </a:extLst>
              </a:tr>
              <a:tr h="147267">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6"/>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7"/>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8"/>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09"/>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0"/>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1"/>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2"/>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3"/>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4"/>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5"/>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6"/>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7"/>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8"/>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19"/>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0"/>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1"/>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2"/>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3"/>
                  </a:ext>
                </a:extLst>
              </a:tr>
              <a:tr h="147267">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tc>
                  <a:txBody>
                    <a:bodyPr/>
                    <a:lstStyle/>
                    <a:p>
                      <a:endParaRPr lang="en-US" sz="100" dirty="0"/>
                    </a:p>
                  </a:txBody>
                  <a:tcPr>
                    <a:lnL w="12700" cap="flat" cmpd="sng" algn="ctr">
                      <a:solidFill>
                        <a:prstClr val="white">
                          <a:lumMod val="50000"/>
                        </a:prstClr>
                      </a:solidFill>
                      <a:prstDash val="solid"/>
                      <a:round/>
                      <a:headEnd type="none" w="med" len="med"/>
                      <a:tailEnd type="none" w="med" len="med"/>
                    </a:lnL>
                    <a:lnR w="12700" cap="flat" cmpd="sng" algn="ctr">
                      <a:solidFill>
                        <a:prstClr val="white">
                          <a:lumMod val="50000"/>
                        </a:prstClr>
                      </a:solidFill>
                      <a:prstDash val="solid"/>
                      <a:round/>
                      <a:headEnd type="none" w="med" len="med"/>
                      <a:tailEnd type="none" w="med" len="med"/>
                    </a:lnR>
                    <a:lnT w="12700" cap="flat" cmpd="sng" algn="ctr">
                      <a:solidFill>
                        <a:prstClr val="white">
                          <a:lumMod val="50000"/>
                        </a:prstClr>
                      </a:solidFill>
                      <a:prstDash val="solid"/>
                      <a:round/>
                      <a:headEnd type="none" w="med" len="med"/>
                      <a:tailEnd type="none" w="med" len="med"/>
                    </a:lnT>
                    <a:lnB w="12700" cap="flat" cmpd="sng" algn="ctr">
                      <a:solidFill>
                        <a:prstClr val="white">
                          <a:lumMod val="50000"/>
                        </a:prstClr>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
        <p:nvSpPr>
          <p:cNvPr id="11" name="TextBox 10"/>
          <p:cNvSpPr txBox="1"/>
          <p:nvPr/>
        </p:nvSpPr>
        <p:spPr>
          <a:xfrm>
            <a:off x="1329767" y="6010550"/>
            <a:ext cx="2226235" cy="369332"/>
          </a:xfrm>
          <a:prstGeom prst="rect">
            <a:avLst/>
          </a:prstGeom>
          <a:noFill/>
        </p:spPr>
        <p:txBody>
          <a:bodyPr wrap="square" rtlCol="0">
            <a:spAutoFit/>
          </a:bodyPr>
          <a:lstStyle/>
          <a:p>
            <a:pPr algn="ctr"/>
            <a:r>
              <a:rPr lang="en-US" dirty="0"/>
              <a:t>3D “blobs”</a:t>
            </a:r>
          </a:p>
        </p:txBody>
      </p:sp>
      <p:pic>
        <p:nvPicPr>
          <p:cNvPr id="12" name="Picture 7" descr="wm.subcort.sm5.ax122.gif"/>
          <p:cNvPicPr>
            <a:picLocks noChangeAspect="1"/>
          </p:cNvPicPr>
          <p:nvPr/>
        </p:nvPicPr>
        <p:blipFill>
          <a:blip r:embed="rId3">
            <a:extLst>
              <a:ext uri="{28A0092B-C50C-407E-A947-70E740481C1C}">
                <a14:useLocalDpi xmlns:a14="http://schemas.microsoft.com/office/drawing/2010/main" val="0"/>
              </a:ext>
            </a:extLst>
          </a:blip>
          <a:srcRect l="13846" t="15970" r="13846" b="3993"/>
          <a:stretch>
            <a:fillRect/>
          </a:stretch>
        </p:blipFill>
        <p:spPr bwMode="auto">
          <a:xfrm>
            <a:off x="5779451" y="4053263"/>
            <a:ext cx="1800000" cy="2072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9" descr="wm.lh.lat.sm5.gif"/>
          <p:cNvPicPr>
            <a:picLocks noChangeAspect="1"/>
          </p:cNvPicPr>
          <p:nvPr/>
        </p:nvPicPr>
        <p:blipFill>
          <a:blip r:embed="rId4">
            <a:extLst>
              <a:ext uri="{28A0092B-C50C-407E-A947-70E740481C1C}">
                <a14:useLocalDpi xmlns:a14="http://schemas.microsoft.com/office/drawing/2010/main" val="0"/>
              </a:ext>
            </a:extLst>
          </a:blip>
          <a:srcRect l="11842" t="22893" r="11842" b="22893"/>
          <a:stretch>
            <a:fillRect/>
          </a:stretch>
        </p:blipFill>
        <p:spPr bwMode="auto">
          <a:xfrm>
            <a:off x="4801884" y="2267330"/>
            <a:ext cx="1800000" cy="1323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2" descr="wm.rh.lat.sm5.gif"/>
          <p:cNvPicPr>
            <a:picLocks noChangeAspect="1"/>
          </p:cNvPicPr>
          <p:nvPr/>
        </p:nvPicPr>
        <p:blipFill>
          <a:blip r:embed="rId5">
            <a:extLst>
              <a:ext uri="{28A0092B-C50C-407E-A947-70E740481C1C}">
                <a14:useLocalDpi xmlns:a14="http://schemas.microsoft.com/office/drawing/2010/main" val="0"/>
              </a:ext>
            </a:extLst>
          </a:blip>
          <a:srcRect l="11842" t="22893" r="11842" b="22893"/>
          <a:stretch>
            <a:fillRect/>
          </a:stretch>
        </p:blipFill>
        <p:spPr bwMode="auto">
          <a:xfrm>
            <a:off x="6679451" y="2267330"/>
            <a:ext cx="1800000" cy="13232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7031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SPM: Family-Wise Error (FWE)</a:t>
            </a:r>
          </a:p>
        </p:txBody>
      </p:sp>
      <p:sp>
        <p:nvSpPr>
          <p:cNvPr id="4" name="Content Placeholder 3"/>
          <p:cNvSpPr>
            <a:spLocks noGrp="1"/>
          </p:cNvSpPr>
          <p:nvPr>
            <p:ph sz="half" idx="1"/>
          </p:nvPr>
        </p:nvSpPr>
        <p:spPr/>
        <p:txBody>
          <a:bodyPr>
            <a:normAutofit fontScale="92500" lnSpcReduction="10000"/>
          </a:bodyPr>
          <a:lstStyle/>
          <a:p>
            <a:r>
              <a:rPr lang="en-US" dirty="0"/>
              <a:t>“soft” </a:t>
            </a:r>
            <a:r>
              <a:rPr lang="en-US" dirty="0" err="1"/>
              <a:t>Bonferroni</a:t>
            </a:r>
            <a:r>
              <a:rPr lang="en-US" dirty="0"/>
              <a:t> correction</a:t>
            </a:r>
          </a:p>
          <a:p>
            <a:r>
              <a:rPr lang="en-US" dirty="0"/>
              <a:t>Based on Gaussian Random Field Theory</a:t>
            </a:r>
          </a:p>
          <a:p>
            <a:r>
              <a:rPr lang="en-US" dirty="0"/>
              <a:t>Assumes spatial Gaussian distribution voxel values</a:t>
            </a:r>
          </a:p>
          <a:p>
            <a:r>
              <a:rPr lang="en-US" dirty="0"/>
              <a:t>Threshold controls the probability (e.g. p&lt;0.05 ) of  false positive blobs (“</a:t>
            </a:r>
            <a:r>
              <a:rPr lang="en-US" dirty="0" err="1"/>
              <a:t>resels</a:t>
            </a:r>
            <a:r>
              <a:rPr lang="en-US" dirty="0"/>
              <a:t>”) instead of false positive voxels</a:t>
            </a:r>
          </a:p>
          <a:p>
            <a:endParaRPr lang="en-US" dirty="0"/>
          </a:p>
        </p:txBody>
      </p:sp>
      <p:pic>
        <p:nvPicPr>
          <p:cNvPr id="9" name="Picture 11"/>
          <p:cNvPicPr>
            <a:picLocks noChangeArrowheads="1"/>
          </p:cNvPicPr>
          <p:nvPr/>
        </p:nvPicPr>
        <p:blipFill>
          <a:blip r:embed="rId3">
            <a:extLst>
              <a:ext uri="{BEBA8EAE-BF5A-486C-A8C5-ECC9F3942E4B}">
                <a14:imgProps xmlns:a14="http://schemas.microsoft.com/office/drawing/2010/main">
                  <a14:imgLayer r:embed="rId4">
                    <a14:imgEffect>
                      <a14:backgroundRemoval t="1124" b="100000" l="0" r="100000"/>
                    </a14:imgEffect>
                  </a14:imgLayer>
                </a14:imgProps>
              </a:ext>
              <a:ext uri="{28A0092B-C50C-407E-A947-70E740481C1C}">
                <a14:useLocalDpi xmlns:a14="http://schemas.microsoft.com/office/drawing/2010/main" val="0"/>
              </a:ext>
            </a:extLst>
          </a:blip>
          <a:srcRect/>
          <a:stretch>
            <a:fillRect/>
          </a:stretch>
        </p:blipFill>
        <p:spPr bwMode="auto">
          <a:xfrm>
            <a:off x="4629150" y="1736726"/>
            <a:ext cx="1409700" cy="1966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0" name="Rectangle 12"/>
          <p:cNvSpPr>
            <a:spLocks noChangeArrowheads="1"/>
          </p:cNvSpPr>
          <p:nvPr/>
        </p:nvSpPr>
        <p:spPr bwMode="auto">
          <a:xfrm>
            <a:off x="4865688" y="1417638"/>
            <a:ext cx="920750" cy="36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a:r>
              <a:rPr lang="en-GB" sz="1800" b="0" dirty="0">
                <a:solidFill>
                  <a:schemeClr val="tx1"/>
                </a:solidFill>
              </a:rPr>
              <a:t>SPM{t}</a:t>
            </a:r>
          </a:p>
        </p:txBody>
      </p:sp>
      <p:pic>
        <p:nvPicPr>
          <p:cNvPr id="11" name="Picture 14"/>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1447800"/>
            <a:ext cx="2879725" cy="251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3" name="Rectangle 12"/>
          <p:cNvSpPr/>
          <p:nvPr/>
        </p:nvSpPr>
        <p:spPr>
          <a:xfrm>
            <a:off x="59766" y="5911659"/>
            <a:ext cx="9021856" cy="923330"/>
          </a:xfrm>
          <a:prstGeom prst="rect">
            <a:avLst/>
          </a:prstGeom>
        </p:spPr>
        <p:txBody>
          <a:bodyPr wrap="square">
            <a:spAutoFit/>
          </a:bodyPr>
          <a:lstStyle/>
          <a:p>
            <a:r>
              <a:rPr lang="en-US" dirty="0"/>
              <a:t>For some more </a:t>
            </a:r>
            <a:r>
              <a:rPr lang="en-US" dirty="0" err="1"/>
              <a:t>maths</a:t>
            </a:r>
            <a:r>
              <a:rPr lang="en-US" dirty="0"/>
              <a:t> and explanations see:</a:t>
            </a:r>
          </a:p>
          <a:p>
            <a:r>
              <a:rPr lang="en-US" dirty="0"/>
              <a:t>http://</a:t>
            </a:r>
            <a:r>
              <a:rPr lang="en-US" dirty="0" err="1"/>
              <a:t>imaging.mrc-cbu.cam.ac.uk</a:t>
            </a:r>
            <a:r>
              <a:rPr lang="en-US" dirty="0"/>
              <a:t>/imaging/</a:t>
            </a:r>
            <a:r>
              <a:rPr lang="en-US" dirty="0" err="1"/>
              <a:t>PrinciplesRandomFields#The_multiple_comparison_problem</a:t>
            </a:r>
            <a:endParaRPr lang="en-US" dirty="0"/>
          </a:p>
        </p:txBody>
      </p:sp>
      <p:pic>
        <p:nvPicPr>
          <p:cNvPr id="14" name="Picture 8"/>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4167" y="4038600"/>
            <a:ext cx="2879725" cy="251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122961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FS-FAST: cluster-wise correction </a:t>
            </a:r>
          </a:p>
        </p:txBody>
      </p:sp>
      <p:sp>
        <p:nvSpPr>
          <p:cNvPr id="12" name="Content Placeholder 11"/>
          <p:cNvSpPr>
            <a:spLocks noGrp="1"/>
          </p:cNvSpPr>
          <p:nvPr>
            <p:ph sz="half" idx="1"/>
          </p:nvPr>
        </p:nvSpPr>
        <p:spPr/>
        <p:txBody>
          <a:bodyPr>
            <a:normAutofit fontScale="77500" lnSpcReduction="20000"/>
          </a:bodyPr>
          <a:lstStyle/>
          <a:p>
            <a:r>
              <a:rPr lang="en-US" dirty="0"/>
              <a:t>True activations tend to cluster</a:t>
            </a:r>
          </a:p>
          <a:p>
            <a:r>
              <a:rPr lang="en-US" dirty="0"/>
              <a:t>Threshold a map at some p-value </a:t>
            </a:r>
          </a:p>
          <a:p>
            <a:r>
              <a:rPr lang="en-US" dirty="0"/>
              <a:t>Generate random noise, analyze it like real data, get maximal cluster size</a:t>
            </a:r>
          </a:p>
          <a:p>
            <a:r>
              <a:rPr lang="en-US" dirty="0"/>
              <a:t>Repeat many times and get a distribution of maximal cluster sizes observed in noise</a:t>
            </a:r>
          </a:p>
          <a:p>
            <a:r>
              <a:rPr lang="en-US" dirty="0"/>
              <a:t>Compare each of your real clusters to the distribution</a:t>
            </a:r>
          </a:p>
          <a:p>
            <a:r>
              <a:rPr lang="en-US" dirty="0"/>
              <a:t>P(cluster) = probability of seeing a maximum cluster of that size or larger in noise</a:t>
            </a:r>
          </a:p>
        </p:txBody>
      </p:sp>
      <p:pic>
        <p:nvPicPr>
          <p:cNvPr id="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800" y="3285636"/>
            <a:ext cx="1800000" cy="1205693"/>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7140" y="3286978"/>
            <a:ext cx="1800000" cy="1204351"/>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0" name="Text Box 9"/>
          <p:cNvSpPr txBox="1">
            <a:spLocks noChangeArrowheads="1"/>
          </p:cNvSpPr>
          <p:nvPr/>
        </p:nvSpPr>
        <p:spPr bwMode="auto">
          <a:xfrm>
            <a:off x="7273131" y="4348207"/>
            <a:ext cx="946728" cy="3715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ＭＳ Ｐゴシック" charset="0"/>
                <a:cs typeface="ＭＳ Ｐゴシック"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ＭＳ Ｐゴシック"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ＭＳ Ｐゴシック"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ＭＳ Ｐゴシック"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000">
                <a:solidFill>
                  <a:srgbClr val="FFFFFF"/>
                </a:solidFill>
                <a:latin typeface="Times New Roman" charset="0"/>
                <a:ea typeface="ＭＳ Ｐゴシック" charset="0"/>
              </a:defRPr>
            </a:lvl9pPr>
          </a:lstStyle>
          <a:p>
            <a:pPr>
              <a:defRPr/>
            </a:pPr>
            <a:r>
              <a:rPr lang="en-US" sz="1800" dirty="0">
                <a:solidFill>
                  <a:schemeClr val="tx1"/>
                </a:solidFill>
              </a:rPr>
              <a:t>p&lt;.0001</a:t>
            </a:r>
          </a:p>
        </p:txBody>
      </p:sp>
      <p:sp>
        <p:nvSpPr>
          <p:cNvPr id="11" name="Rectangle 16"/>
          <p:cNvSpPr>
            <a:spLocks noChangeArrowheads="1"/>
          </p:cNvSpPr>
          <p:nvPr/>
        </p:nvSpPr>
        <p:spPr bwMode="auto">
          <a:xfrm>
            <a:off x="4908775" y="4350787"/>
            <a:ext cx="1978025" cy="46037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80808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dirty="0" err="1">
                <a:solidFill>
                  <a:schemeClr val="tx1"/>
                </a:solidFill>
              </a:rPr>
              <a:t>Unthresholded</a:t>
            </a:r>
            <a:endParaRPr lang="en-US" dirty="0">
              <a:solidFill>
                <a:schemeClr val="tx1"/>
              </a:solidFill>
            </a:endParaRPr>
          </a:p>
        </p:txBody>
      </p:sp>
      <p:pic>
        <p:nvPicPr>
          <p:cNvPr id="14" name="Picture 4" descr="thresh02"/>
          <p:cNvPicPr>
            <a:picLocks noChangeAspect="1" noChangeArrowheads="1"/>
          </p:cNvPicPr>
          <p:nvPr/>
        </p:nvPicPr>
        <p:blipFill>
          <a:blip r:embed="rId5">
            <a:extLst>
              <a:ext uri="{28A0092B-C50C-407E-A947-70E740481C1C}">
                <a14:useLocalDpi xmlns:a14="http://schemas.microsoft.com/office/drawing/2010/main" val="0"/>
              </a:ext>
            </a:extLst>
          </a:blip>
          <a:srcRect l="11273" t="13489" r="10182" b="9985"/>
          <a:stretch>
            <a:fillRect/>
          </a:stretch>
        </p:blipFill>
        <p:spPr bwMode="auto">
          <a:xfrm>
            <a:off x="5899608" y="1417638"/>
            <a:ext cx="1705442" cy="17260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15" name="Picture 5" descr="clustersize"/>
          <p:cNvPicPr>
            <a:picLocks noChangeAspect="1" noChangeArrowheads="1"/>
          </p:cNvPicPr>
          <p:nvPr/>
        </p:nvPicPr>
        <p:blipFill>
          <a:blip r:embed="rId6">
            <a:clrChange>
              <a:clrFrom>
                <a:srgbClr val="FBFEFB"/>
              </a:clrFrom>
              <a:clrTo>
                <a:srgbClr val="FBFEFB">
                  <a:alpha val="0"/>
                </a:srgbClr>
              </a:clrTo>
            </a:clrChange>
            <a:extLst>
              <a:ext uri="{28A0092B-C50C-407E-A947-70E740481C1C}">
                <a14:useLocalDpi xmlns:a14="http://schemas.microsoft.com/office/drawing/2010/main" val="0"/>
              </a:ext>
            </a:extLst>
          </a:blip>
          <a:srcRect l="1691" t="15237" r="1691" b="952"/>
          <a:stretch>
            <a:fillRect/>
          </a:stretch>
        </p:blipFill>
        <p:spPr bwMode="auto">
          <a:xfrm>
            <a:off x="4858083" y="4724546"/>
            <a:ext cx="4148813" cy="21334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 name="Rectangle 17"/>
          <p:cNvSpPr/>
          <p:nvPr/>
        </p:nvSpPr>
        <p:spPr>
          <a:xfrm>
            <a:off x="268938" y="6247202"/>
            <a:ext cx="4572000" cy="461665"/>
          </a:xfrm>
          <a:prstGeom prst="rect">
            <a:avLst/>
          </a:prstGeom>
        </p:spPr>
        <p:txBody>
          <a:bodyPr>
            <a:spAutoFit/>
          </a:bodyPr>
          <a:lstStyle/>
          <a:p>
            <a:r>
              <a:rPr lang="en-US" sz="1200" dirty="0"/>
              <a:t>https://</a:t>
            </a:r>
            <a:r>
              <a:rPr lang="en-US" sz="1200" dirty="0" err="1"/>
              <a:t>surfer.nmr.mgh.harvard.edu</a:t>
            </a:r>
            <a:r>
              <a:rPr lang="en-US" sz="1200" dirty="0"/>
              <a:t>/</a:t>
            </a:r>
            <a:r>
              <a:rPr lang="en-US" sz="1200" dirty="0" err="1"/>
              <a:t>fswiki</a:t>
            </a:r>
            <a:r>
              <a:rPr lang="en-US" sz="1200" dirty="0"/>
              <a:t>/</a:t>
            </a:r>
            <a:r>
              <a:rPr lang="en-US" sz="1200" dirty="0" err="1"/>
              <a:t>FsTutorial</a:t>
            </a:r>
            <a:r>
              <a:rPr lang="en-US" sz="1200" dirty="0"/>
              <a:t>/</a:t>
            </a:r>
            <a:r>
              <a:rPr lang="en-US" sz="1200" dirty="0" err="1"/>
              <a:t>GroupAnalysis#ClusterwiseCorrectionforMultipleComparisons</a:t>
            </a:r>
            <a:endParaRPr lang="en-US" sz="1200" dirty="0"/>
          </a:p>
        </p:txBody>
      </p:sp>
      <p:sp>
        <p:nvSpPr>
          <p:cNvPr id="19" name="Rectangle 18"/>
          <p:cNvSpPr/>
          <p:nvPr/>
        </p:nvSpPr>
        <p:spPr>
          <a:xfrm>
            <a:off x="6630150" y="5291275"/>
            <a:ext cx="1561320" cy="369332"/>
          </a:xfrm>
          <a:prstGeom prst="rect">
            <a:avLst/>
          </a:prstGeom>
        </p:spPr>
        <p:txBody>
          <a:bodyPr wrap="none">
            <a:spAutoFit/>
          </a:bodyPr>
          <a:lstStyle/>
          <a:p>
            <a:r>
              <a:rPr lang="en-US" dirty="0" err="1">
                <a:solidFill>
                  <a:srgbClr val="000000"/>
                </a:solidFill>
              </a:rPr>
              <a:t>mri_glmfit-sim</a:t>
            </a:r>
            <a:r>
              <a:rPr lang="en-US" dirty="0">
                <a:solidFill>
                  <a:srgbClr val="000000"/>
                </a:solidFill>
              </a:rPr>
              <a:t> </a:t>
            </a:r>
          </a:p>
        </p:txBody>
      </p:sp>
    </p:spTree>
    <p:extLst>
      <p:ext uri="{BB962C8B-B14F-4D97-AF65-F5344CB8AC3E}">
        <p14:creationId xmlns:p14="http://schemas.microsoft.com/office/powerpoint/2010/main" val="229411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sz="half" idx="2"/>
          </p:nvPr>
        </p:nvPicPr>
        <p:blipFill>
          <a:blip r:embed="rId2"/>
          <a:srcRect t="-60882" b="-60882"/>
          <a:stretch>
            <a:fillRect/>
          </a:stretch>
        </p:blipFill>
        <p:spPr>
          <a:prstGeom prst="rect">
            <a:avLst/>
          </a:prstGeom>
        </p:spPr>
      </p:pic>
      <p:sp>
        <p:nvSpPr>
          <p:cNvPr id="2" name="Title 1"/>
          <p:cNvSpPr>
            <a:spLocks noGrp="1"/>
          </p:cNvSpPr>
          <p:nvPr>
            <p:ph type="title"/>
          </p:nvPr>
        </p:nvSpPr>
        <p:spPr/>
        <p:txBody>
          <a:bodyPr/>
          <a:lstStyle/>
          <a:p>
            <a:r>
              <a:rPr lang="en-US" dirty="0"/>
              <a:t>Functional connectivity: SPM</a:t>
            </a:r>
          </a:p>
        </p:txBody>
      </p:sp>
      <p:sp>
        <p:nvSpPr>
          <p:cNvPr id="5" name="Text Placeholder 4"/>
          <p:cNvSpPr>
            <a:spLocks noGrp="1"/>
          </p:cNvSpPr>
          <p:nvPr>
            <p:ph type="body" idx="1"/>
          </p:nvPr>
        </p:nvSpPr>
        <p:spPr/>
        <p:txBody>
          <a:bodyPr anchor="ctr">
            <a:normAutofit fontScale="92500" lnSpcReduction="20000"/>
          </a:bodyPr>
          <a:lstStyle/>
          <a:p>
            <a:pPr algn="ctr"/>
            <a:r>
              <a:rPr lang="en-US" dirty="0"/>
              <a:t>Psycho-physiological interactions (PPI)</a:t>
            </a:r>
          </a:p>
        </p:txBody>
      </p:sp>
      <p:sp>
        <p:nvSpPr>
          <p:cNvPr id="8" name="Text Placeholder 7"/>
          <p:cNvSpPr>
            <a:spLocks noGrp="1"/>
          </p:cNvSpPr>
          <p:nvPr>
            <p:ph type="body" sz="quarter" idx="3"/>
          </p:nvPr>
        </p:nvSpPr>
        <p:spPr/>
        <p:txBody>
          <a:bodyPr anchor="ctr">
            <a:normAutofit fontScale="92500"/>
          </a:bodyPr>
          <a:lstStyle/>
          <a:p>
            <a:pPr algn="ctr"/>
            <a:r>
              <a:rPr lang="en-US" dirty="0"/>
              <a:t>Dynamic causal modeling (DCM)</a:t>
            </a:r>
          </a:p>
        </p:txBody>
      </p:sp>
      <p:sp>
        <p:nvSpPr>
          <p:cNvPr id="12" name="Rectangle 11"/>
          <p:cNvSpPr/>
          <p:nvPr/>
        </p:nvSpPr>
        <p:spPr>
          <a:xfrm>
            <a:off x="905435" y="2309737"/>
            <a:ext cx="3322918" cy="369332"/>
          </a:xfrm>
          <a:prstGeom prst="rect">
            <a:avLst/>
          </a:prstGeom>
        </p:spPr>
        <p:txBody>
          <a:bodyPr wrap="square">
            <a:spAutoFit/>
          </a:bodyPr>
          <a:lstStyle/>
          <a:p>
            <a:r>
              <a:rPr lang="en-US" dirty="0"/>
              <a:t>connectivity in task A vs. task B</a:t>
            </a:r>
          </a:p>
        </p:txBody>
      </p:sp>
      <p:pic>
        <p:nvPicPr>
          <p:cNvPr id="17" name="Picture 16"/>
          <p:cNvPicPr>
            <a:picLocks noChangeAspect="1"/>
          </p:cNvPicPr>
          <p:nvPr/>
        </p:nvPicPr>
        <p:blipFill>
          <a:blip r:embed="rId3"/>
          <a:stretch>
            <a:fillRect/>
          </a:stretch>
        </p:blipFill>
        <p:spPr>
          <a:xfrm>
            <a:off x="5298140" y="2679069"/>
            <a:ext cx="2880000" cy="3011407"/>
          </a:xfrm>
          <a:prstGeom prst="rect">
            <a:avLst/>
          </a:prstGeom>
        </p:spPr>
      </p:pic>
      <p:sp>
        <p:nvSpPr>
          <p:cNvPr id="18" name="Rectangle 17"/>
          <p:cNvSpPr/>
          <p:nvPr/>
        </p:nvSpPr>
        <p:spPr>
          <a:xfrm>
            <a:off x="5151717" y="2309737"/>
            <a:ext cx="3857812" cy="369332"/>
          </a:xfrm>
          <a:prstGeom prst="rect">
            <a:avLst/>
          </a:prstGeom>
        </p:spPr>
        <p:txBody>
          <a:bodyPr wrap="square">
            <a:spAutoFit/>
          </a:bodyPr>
          <a:lstStyle/>
          <a:p>
            <a:r>
              <a:rPr lang="en-US" dirty="0"/>
              <a:t>Directed interaction between areas</a:t>
            </a:r>
          </a:p>
        </p:txBody>
      </p:sp>
    </p:spTree>
    <p:extLst>
      <p:ext uri="{BB962C8B-B14F-4D97-AF65-F5344CB8AC3E}">
        <p14:creationId xmlns:p14="http://schemas.microsoft.com/office/powerpoint/2010/main" val="1170937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Functional Connectivity: SPM</a:t>
            </a:r>
          </a:p>
        </p:txBody>
      </p:sp>
      <p:pic>
        <p:nvPicPr>
          <p:cNvPr id="10" name="Content Placeholder 9"/>
          <p:cNvPicPr>
            <a:picLocks noGrp="1" noChangeAspect="1"/>
          </p:cNvPicPr>
          <p:nvPr>
            <p:ph idx="1"/>
          </p:nvPr>
        </p:nvPicPr>
        <p:blipFill>
          <a:blip r:embed="rId2"/>
          <a:srcRect l="-57800" r="-57800"/>
          <a:stretch>
            <a:fillRect/>
          </a:stretch>
        </p:blipFill>
        <p:spPr>
          <a:prstGeom prst="rect">
            <a:avLst/>
          </a:prstGeom>
        </p:spPr>
      </p:pic>
      <p:cxnSp>
        <p:nvCxnSpPr>
          <p:cNvPr id="12" name="Straight Arrow Connector 11"/>
          <p:cNvCxnSpPr/>
          <p:nvPr/>
        </p:nvCxnSpPr>
        <p:spPr>
          <a:xfrm flipH="1" flipV="1">
            <a:off x="5456238" y="4377765"/>
            <a:ext cx="2701644" cy="1494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4377765" y="5393765"/>
            <a:ext cx="3780117" cy="1942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5969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connectivity: FS-FAST</a:t>
            </a:r>
          </a:p>
        </p:txBody>
      </p:sp>
      <p:pic>
        <p:nvPicPr>
          <p:cNvPr id="9" name="Content Placeholder 8"/>
          <p:cNvPicPr>
            <a:picLocks noGrp="1" noChangeAspect="1"/>
          </p:cNvPicPr>
          <p:nvPr>
            <p:ph sz="half" idx="1"/>
          </p:nvPr>
        </p:nvPicPr>
        <p:blipFill>
          <a:blip r:embed="rId2">
            <a:extLst>
              <a:ext uri="{BEBA8EAE-BF5A-486C-A8C5-ECC9F3942E4B}">
                <a14:imgProps xmlns:a14="http://schemas.microsoft.com/office/drawing/2010/main">
                  <a14:imgLayer r:embed="rId3">
                    <a14:imgEffect>
                      <a14:backgroundRemoval t="9945" b="100000" l="0" r="97904">
                        <a14:foregroundMark x1="65199" y1="62707" x2="65199" y2="62707"/>
                      </a14:backgroundRemoval>
                    </a14:imgEffect>
                  </a14:imgLayer>
                </a14:imgProps>
              </a:ext>
            </a:extLst>
          </a:blip>
          <a:srcRect t="-23835" b="-23835"/>
          <a:stretch>
            <a:fillRect/>
          </a:stretch>
        </p:blipFill>
        <p:spPr/>
      </p:pic>
      <p:sp>
        <p:nvSpPr>
          <p:cNvPr id="6" name="Content Placeholder 5"/>
          <p:cNvSpPr>
            <a:spLocks noGrp="1"/>
          </p:cNvSpPr>
          <p:nvPr>
            <p:ph sz="half" idx="2"/>
          </p:nvPr>
        </p:nvSpPr>
        <p:spPr/>
        <p:txBody>
          <a:bodyPr/>
          <a:lstStyle/>
          <a:p>
            <a:r>
              <a:rPr lang="en-US" dirty="0"/>
              <a:t>seed-based FC at rest</a:t>
            </a:r>
          </a:p>
          <a:p>
            <a:pPr lvl="1"/>
            <a:r>
              <a:rPr lang="en-US" dirty="0" err="1"/>
              <a:t>fcseed-config</a:t>
            </a:r>
            <a:r>
              <a:rPr lang="en-US" dirty="0"/>
              <a:t> </a:t>
            </a:r>
          </a:p>
          <a:p>
            <a:pPr lvl="1"/>
            <a:r>
              <a:rPr lang="en-US" dirty="0" err="1"/>
              <a:t>fcseed-sess</a:t>
            </a:r>
            <a:r>
              <a:rPr lang="en-US" dirty="0"/>
              <a:t> </a:t>
            </a:r>
          </a:p>
          <a:p>
            <a:endParaRPr lang="en-US" dirty="0"/>
          </a:p>
          <a:p>
            <a:endParaRPr lang="en-US" dirty="0"/>
          </a:p>
        </p:txBody>
      </p:sp>
    </p:spTree>
    <p:extLst>
      <p:ext uri="{BB962C8B-B14F-4D97-AF65-F5344CB8AC3E}">
        <p14:creationId xmlns:p14="http://schemas.microsoft.com/office/powerpoint/2010/main" val="30181369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Useful links</a:t>
            </a:r>
          </a:p>
        </p:txBody>
      </p:sp>
      <p:sp>
        <p:nvSpPr>
          <p:cNvPr id="3" name="Content Placeholder 2"/>
          <p:cNvSpPr>
            <a:spLocks noGrp="1"/>
          </p:cNvSpPr>
          <p:nvPr>
            <p:ph idx="1"/>
          </p:nvPr>
        </p:nvSpPr>
        <p:spPr/>
        <p:txBody>
          <a:bodyPr>
            <a:normAutofit fontScale="92500" lnSpcReduction="10000"/>
          </a:bodyPr>
          <a:lstStyle/>
          <a:p>
            <a:r>
              <a:rPr lang="en-US" dirty="0"/>
              <a:t>SPM</a:t>
            </a:r>
          </a:p>
          <a:p>
            <a:pPr lvl="1"/>
            <a:r>
              <a:rPr lang="en-US" dirty="0">
                <a:hlinkClick r:id="rId2"/>
              </a:rPr>
              <a:t>http://www.fil.ion.ucl.ac.uk/spm/doc/</a:t>
            </a:r>
          </a:p>
          <a:p>
            <a:pPr lvl="1"/>
            <a:r>
              <a:rPr lang="en-US" dirty="0">
                <a:hlinkClick r:id="rId2"/>
              </a:rPr>
              <a:t>http://imaging.mrc-cbu.cam.ac.uk/imaging/SpmMiniCourse</a:t>
            </a:r>
            <a:endParaRPr lang="en-US" dirty="0"/>
          </a:p>
          <a:p>
            <a:r>
              <a:rPr lang="en-US" dirty="0"/>
              <a:t>FS-FAST</a:t>
            </a:r>
          </a:p>
          <a:p>
            <a:pPr lvl="1"/>
            <a:r>
              <a:rPr lang="en-US" dirty="0">
                <a:hlinkClick r:id="rId3"/>
              </a:rPr>
              <a:t>https://surfer.nmr.mgh.harvard.edu/fswiki/FsFastTutorialV5.1</a:t>
            </a:r>
            <a:endParaRPr lang="en-US" dirty="0"/>
          </a:p>
          <a:p>
            <a:pPr lvl="1"/>
            <a:r>
              <a:rPr lang="en-US" u="sng" dirty="0">
                <a:hlinkClick r:id="rId4"/>
              </a:rPr>
              <a:t>https://surfer.nmr.mgh.harvard.edu/pub/docs/fsfast.april2011.ppt</a:t>
            </a:r>
            <a:r>
              <a:rPr lang="en-US" u="sng" dirty="0"/>
              <a:t> (Doug’s FS-FAST lecture slides)</a:t>
            </a:r>
          </a:p>
          <a:p>
            <a:pPr lvl="1"/>
            <a:r>
              <a:rPr lang="en-US" dirty="0">
                <a:hlinkClick r:id="rId5"/>
              </a:rPr>
              <a:t>https://www.youtube.com/watch?v=Q1RoThGmuxk</a:t>
            </a:r>
            <a:r>
              <a:rPr lang="en-US" dirty="0"/>
              <a:t> </a:t>
            </a:r>
          </a:p>
        </p:txBody>
      </p:sp>
    </p:spTree>
    <p:extLst>
      <p:ext uri="{BB962C8B-B14F-4D97-AF65-F5344CB8AC3E}">
        <p14:creationId xmlns:p14="http://schemas.microsoft.com/office/powerpoint/2010/main" val="17156627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Thank you for your attention!</a:t>
            </a:r>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144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half" idx="2"/>
          </p:nvPr>
        </p:nvPicPr>
        <p:blipFill>
          <a:blip r:embed="rId3"/>
          <a:srcRect t="-5666" b="-5666"/>
          <a:stretch>
            <a:fillRect/>
          </a:stretch>
        </p:blipFill>
        <p:spPr/>
      </p:pic>
      <p:pic>
        <p:nvPicPr>
          <p:cNvPr id="3" name="Content Placeholder 2"/>
          <p:cNvPicPr>
            <a:picLocks noGrp="1" noChangeAspect="1"/>
          </p:cNvPicPr>
          <p:nvPr>
            <p:ph sz="half" idx="1"/>
          </p:nvPr>
        </p:nvPicPr>
        <p:blipFill>
          <a:blip r:embed="rId4"/>
          <a:srcRect t="-20858" b="-20858"/>
          <a:stretch>
            <a:fillRect/>
          </a:stretch>
        </p:blipFill>
        <p:spPr/>
      </p:pic>
      <p:sp>
        <p:nvSpPr>
          <p:cNvPr id="4" name="Title 3"/>
          <p:cNvSpPr>
            <a:spLocks noGrp="1"/>
          </p:cNvSpPr>
          <p:nvPr>
            <p:ph type="title"/>
          </p:nvPr>
        </p:nvSpPr>
        <p:spPr/>
        <p:txBody>
          <a:bodyPr/>
          <a:lstStyle/>
          <a:p>
            <a:r>
              <a:rPr lang="en-US" dirty="0"/>
              <a:t>SPM vs. FS-FAST</a:t>
            </a:r>
          </a:p>
        </p:txBody>
      </p:sp>
      <p:pic>
        <p:nvPicPr>
          <p:cNvPr id="10" name="Picture 9"/>
          <p:cNvPicPr>
            <a:picLocks noChangeAspect="1"/>
          </p:cNvPicPr>
          <p:nvPr/>
        </p:nvPicPr>
        <p:blipFill rotWithShape="1">
          <a:blip r:embed="rId5"/>
          <a:srcRect l="20247" r="20219" b="42805"/>
          <a:stretch/>
        </p:blipFill>
        <p:spPr>
          <a:xfrm>
            <a:off x="635443" y="5646892"/>
            <a:ext cx="3600000" cy="779918"/>
          </a:xfrm>
          <a:prstGeom prst="rect">
            <a:avLst/>
          </a:prstGeom>
        </p:spPr>
      </p:pic>
      <p:grpSp>
        <p:nvGrpSpPr>
          <p:cNvPr id="8" name="Group 7"/>
          <p:cNvGrpSpPr>
            <a:grpSpLocks noChangeAspect="1"/>
          </p:cNvGrpSpPr>
          <p:nvPr/>
        </p:nvGrpSpPr>
        <p:grpSpPr>
          <a:xfrm>
            <a:off x="4799917" y="4784160"/>
            <a:ext cx="3600000" cy="1759280"/>
            <a:chOff x="4394203" y="4537186"/>
            <a:chExt cx="4536000" cy="2216693"/>
          </a:xfrm>
        </p:grpSpPr>
        <p:pic>
          <p:nvPicPr>
            <p:cNvPr id="13" name="Picture 12"/>
            <p:cNvPicPr>
              <a:picLocks noChangeAspect="1"/>
            </p:cNvPicPr>
            <p:nvPr/>
          </p:nvPicPr>
          <p:blipFill rotWithShape="1">
            <a:blip r:embed="rId6"/>
            <a:srcRect l="1" r="71043"/>
            <a:stretch/>
          </p:blipFill>
          <p:spPr>
            <a:xfrm>
              <a:off x="4394203" y="4537186"/>
              <a:ext cx="1440000" cy="2216693"/>
            </a:xfrm>
            <a:prstGeom prst="rect">
              <a:avLst/>
            </a:prstGeom>
          </p:spPr>
        </p:pic>
        <p:pic>
          <p:nvPicPr>
            <p:cNvPr id="14" name="Picture 13"/>
            <p:cNvPicPr>
              <a:picLocks noChangeAspect="1"/>
            </p:cNvPicPr>
            <p:nvPr/>
          </p:nvPicPr>
          <p:blipFill>
            <a:blip r:embed="rId7"/>
            <a:stretch>
              <a:fillRect/>
            </a:stretch>
          </p:blipFill>
          <p:spPr>
            <a:xfrm>
              <a:off x="5834203" y="4813119"/>
              <a:ext cx="3096000" cy="1228165"/>
            </a:xfrm>
            <a:prstGeom prst="rect">
              <a:avLst/>
            </a:prstGeom>
          </p:spPr>
        </p:pic>
        <p:pic>
          <p:nvPicPr>
            <p:cNvPr id="15" name="Picture 14"/>
            <p:cNvPicPr>
              <a:picLocks noChangeAspect="1"/>
            </p:cNvPicPr>
            <p:nvPr/>
          </p:nvPicPr>
          <p:blipFill>
            <a:blip r:embed="rId8"/>
            <a:stretch>
              <a:fillRect/>
            </a:stretch>
          </p:blipFill>
          <p:spPr>
            <a:xfrm>
              <a:off x="5834203" y="6065744"/>
              <a:ext cx="3096000" cy="577541"/>
            </a:xfrm>
            <a:prstGeom prst="rect">
              <a:avLst/>
            </a:prstGeom>
          </p:spPr>
        </p:pic>
      </p:grpSp>
      <p:sp>
        <p:nvSpPr>
          <p:cNvPr id="16" name="TextBox 15"/>
          <p:cNvSpPr txBox="1"/>
          <p:nvPr/>
        </p:nvSpPr>
        <p:spPr>
          <a:xfrm>
            <a:off x="4764245" y="6435933"/>
            <a:ext cx="1290588" cy="369332"/>
          </a:xfrm>
          <a:prstGeom prst="rect">
            <a:avLst/>
          </a:prstGeom>
          <a:noFill/>
        </p:spPr>
        <p:txBody>
          <a:bodyPr wrap="none" rtlCol="0">
            <a:spAutoFit/>
          </a:bodyPr>
          <a:lstStyle/>
          <a:p>
            <a:r>
              <a:rPr lang="en-US" dirty="0"/>
              <a:t>Doug </a:t>
            </a:r>
            <a:r>
              <a:rPr lang="en-US" dirty="0" err="1"/>
              <a:t>Greve</a:t>
            </a:r>
            <a:endParaRPr lang="en-US" dirty="0"/>
          </a:p>
        </p:txBody>
      </p:sp>
    </p:spTree>
    <p:extLst>
      <p:ext uri="{BB962C8B-B14F-4D97-AF65-F5344CB8AC3E}">
        <p14:creationId xmlns:p14="http://schemas.microsoft.com/office/powerpoint/2010/main" val="1407829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SPM vs. FS-FAST</a:t>
            </a:r>
          </a:p>
        </p:txBody>
      </p:sp>
      <p:sp>
        <p:nvSpPr>
          <p:cNvPr id="3" name="Content Placeholder 2"/>
          <p:cNvSpPr>
            <a:spLocks noGrp="1"/>
          </p:cNvSpPr>
          <p:nvPr>
            <p:ph idx="1"/>
          </p:nvPr>
        </p:nvSpPr>
        <p:spPr/>
        <p:txBody>
          <a:bodyPr>
            <a:normAutofit/>
          </a:bodyPr>
          <a:lstStyle/>
          <a:p>
            <a:r>
              <a:rPr lang="en-US" dirty="0"/>
              <a:t>GUI and usage</a:t>
            </a:r>
          </a:p>
          <a:p>
            <a:r>
              <a:rPr lang="en-US" dirty="0"/>
              <a:t>Philosophies</a:t>
            </a:r>
          </a:p>
          <a:p>
            <a:r>
              <a:rPr lang="en-US" dirty="0"/>
              <a:t>Preprocessing</a:t>
            </a:r>
          </a:p>
          <a:p>
            <a:r>
              <a:rPr lang="en-US" dirty="0"/>
              <a:t>First-level and group analysis</a:t>
            </a:r>
          </a:p>
          <a:p>
            <a:r>
              <a:rPr lang="en-US" dirty="0"/>
              <a:t>Bonus: functional connectivity</a:t>
            </a:r>
          </a:p>
        </p:txBody>
      </p:sp>
    </p:spTree>
    <p:extLst>
      <p:ext uri="{BB962C8B-B14F-4D97-AF65-F5344CB8AC3E}">
        <p14:creationId xmlns:p14="http://schemas.microsoft.com/office/powerpoint/2010/main" val="33209177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5830</Words>
  <Application>Microsoft Office PowerPoint</Application>
  <PresentationFormat>On-screen Show (4:3)</PresentationFormat>
  <Paragraphs>623</Paragraphs>
  <Slides>79</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79</vt:i4>
      </vt:variant>
    </vt:vector>
  </HeadingPairs>
  <TitlesOfParts>
    <vt:vector size="86" baseType="lpstr">
      <vt:lpstr>MS PGothic</vt:lpstr>
      <vt:lpstr>MS PGothic</vt:lpstr>
      <vt:lpstr>Arial</vt:lpstr>
      <vt:lpstr>Calibri</vt:lpstr>
      <vt:lpstr>Lucida Grande</vt:lpstr>
      <vt:lpstr>Times New Roman</vt:lpstr>
      <vt:lpstr>Office Theme</vt:lpstr>
      <vt:lpstr>fMRI preprocessing: past and present</vt:lpstr>
      <vt:lpstr>Content</vt:lpstr>
      <vt:lpstr>A typical experiment</vt:lpstr>
      <vt:lpstr>A typical research question</vt:lpstr>
      <vt:lpstr>4D functional dataset</vt:lpstr>
      <vt:lpstr>Analysis steps</vt:lpstr>
      <vt:lpstr>Different software, different philosophies</vt:lpstr>
      <vt:lpstr>SPM vs. FS-FAST</vt:lpstr>
      <vt:lpstr>SPM vs. FS-FAST</vt:lpstr>
      <vt:lpstr>Typical fMRI preprocessing stream</vt:lpstr>
      <vt:lpstr>Typical fMRI preprocessing stream</vt:lpstr>
      <vt:lpstr>Motion correction</vt:lpstr>
      <vt:lpstr>Motion correction</vt:lpstr>
      <vt:lpstr>Slice-time correction</vt:lpstr>
      <vt:lpstr>Slice-time correction</vt:lpstr>
      <vt:lpstr>Slice time correction: before or after motion correction?</vt:lpstr>
      <vt:lpstr>SPM vs. FS-FAST</vt:lpstr>
      <vt:lpstr>Slice-time correction</vt:lpstr>
      <vt:lpstr>Slice-time correction for  simultaneous multislice acquisition (SMS)</vt:lpstr>
      <vt:lpstr>SPM vs. FS-FAST</vt:lpstr>
      <vt:lpstr>Example</vt:lpstr>
      <vt:lpstr>Typical fMRI preprocessing stream</vt:lpstr>
      <vt:lpstr>Susceptibility distortions</vt:lpstr>
      <vt:lpstr>Estimate the deformation field</vt:lpstr>
      <vt:lpstr>Apply the deformation field</vt:lpstr>
      <vt:lpstr>Typical fMRI preprocessing stream</vt:lpstr>
      <vt:lpstr>Co-registration</vt:lpstr>
      <vt:lpstr>SPM: Mutual information maximization</vt:lpstr>
      <vt:lpstr>FS-FAST: boundary-based registration</vt:lpstr>
      <vt:lpstr>Typical fMRI preprocessing stream</vt:lpstr>
      <vt:lpstr>“Normalization” to common space</vt:lpstr>
      <vt:lpstr>Templates &amp; coordinate systems</vt:lpstr>
      <vt:lpstr>Rigid transform</vt:lpstr>
      <vt:lpstr>Affine transform</vt:lpstr>
      <vt:lpstr>Nonlinear transform</vt:lpstr>
      <vt:lpstr>Normalization is usually done using a structural scan</vt:lpstr>
      <vt:lpstr>SPM: unified segmentation</vt:lpstr>
      <vt:lpstr>FS-FAST: surface-based registration</vt:lpstr>
      <vt:lpstr>FS-FAST</vt:lpstr>
      <vt:lpstr>Typical fMRI preprocessing stream</vt:lpstr>
      <vt:lpstr>Spatial smoothing</vt:lpstr>
      <vt:lpstr>PowerPoint Presentation</vt:lpstr>
      <vt:lpstr>Spatial smoothing</vt:lpstr>
      <vt:lpstr>Volume- vs. Surface-based smoothing</vt:lpstr>
      <vt:lpstr>FS-FAST</vt:lpstr>
      <vt:lpstr>In the 21st century…</vt:lpstr>
      <vt:lpstr>PowerPoint Presentation</vt:lpstr>
      <vt:lpstr>fMRIprep</vt:lpstr>
      <vt:lpstr>Example I</vt:lpstr>
      <vt:lpstr>Example II</vt:lpstr>
      <vt:lpstr>Break or the End</vt:lpstr>
      <vt:lpstr>fMRI analysis</vt:lpstr>
      <vt:lpstr>Single-subject (first-level) analysis </vt:lpstr>
      <vt:lpstr>Checkerboard experiment</vt:lpstr>
      <vt:lpstr>Checkerboard experiment</vt:lpstr>
      <vt:lpstr>General Linear Model (GLM)</vt:lpstr>
      <vt:lpstr>Building regressors</vt:lpstr>
      <vt:lpstr>Building regressors</vt:lpstr>
      <vt:lpstr>General Linear Model</vt:lpstr>
      <vt:lpstr>General linear model fit</vt:lpstr>
      <vt:lpstr>Statistical inference (t-test) in GLM</vt:lpstr>
      <vt:lpstr>Multiple comparisons correction</vt:lpstr>
      <vt:lpstr>What about two conditions?</vt:lpstr>
      <vt:lpstr>General Linear Model</vt:lpstr>
      <vt:lpstr>Statistical inference (t-test) in GLM</vt:lpstr>
      <vt:lpstr>What about X conditions? Design Matrix</vt:lpstr>
      <vt:lpstr>Contrast: linear combination of betas</vt:lpstr>
      <vt:lpstr>Group analysis (second-level analysis)</vt:lpstr>
      <vt:lpstr>GLM advantages</vt:lpstr>
      <vt:lpstr>Different software, different philosophies</vt:lpstr>
      <vt:lpstr>SPM vs. FS-FAST</vt:lpstr>
      <vt:lpstr>SPM vs. FS-FAST</vt:lpstr>
      <vt:lpstr>SPM: Family-Wise Error (FWE)</vt:lpstr>
      <vt:lpstr>FS-FAST: cluster-wise correction </vt:lpstr>
      <vt:lpstr>Functional connectivity: SPM</vt:lpstr>
      <vt:lpstr>Functional Connectivity: SPM</vt:lpstr>
      <vt:lpstr>Functional connectivity: FS-FAST</vt:lpstr>
      <vt:lpstr>Useful links</vt:lpstr>
      <vt:lpstr>Thank you for your attention!</vt:lpstr>
    </vt:vector>
  </TitlesOfParts>
  <Company>CIN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Introduction to fMRI</dc:title>
  <dc:creator>Natalia Zaretskaya</dc:creator>
  <cp:lastModifiedBy>Zaretskaya, Natalia (natalia.zaretskaya@uni-graz.at)</cp:lastModifiedBy>
  <cp:revision>950</cp:revision>
  <dcterms:created xsi:type="dcterms:W3CDTF">2015-02-22T21:24:20Z</dcterms:created>
  <dcterms:modified xsi:type="dcterms:W3CDTF">2022-04-05T08:30:15Z</dcterms:modified>
</cp:coreProperties>
</file>